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9"/>
  </p:notesMasterIdLst>
  <p:sldIdLst>
    <p:sldId id="256" r:id="rId2"/>
    <p:sldId id="267" r:id="rId3"/>
    <p:sldId id="273" r:id="rId4"/>
    <p:sldId id="274" r:id="rId5"/>
    <p:sldId id="275" r:id="rId6"/>
    <p:sldId id="276" r:id="rId7"/>
    <p:sldId id="277" r:id="rId8"/>
    <p:sldId id="278" r:id="rId9"/>
    <p:sldId id="279" r:id="rId10"/>
    <p:sldId id="280" r:id="rId11"/>
    <p:sldId id="281" r:id="rId12"/>
    <p:sldId id="282" r:id="rId13"/>
    <p:sldId id="283" r:id="rId14"/>
    <p:sldId id="284" r:id="rId15"/>
    <p:sldId id="285" r:id="rId16"/>
    <p:sldId id="286" r:id="rId17"/>
    <p:sldId id="287" r:id="rId18"/>
    <p:sldId id="288" r:id="rId19"/>
    <p:sldId id="289" r:id="rId20"/>
    <p:sldId id="290" r:id="rId21"/>
    <p:sldId id="291" r:id="rId22"/>
    <p:sldId id="292" r:id="rId23"/>
    <p:sldId id="293" r:id="rId24"/>
    <p:sldId id="294" r:id="rId25"/>
    <p:sldId id="295" r:id="rId26"/>
    <p:sldId id="296" r:id="rId27"/>
    <p:sldId id="297" r:id="rId28"/>
    <p:sldId id="298" r:id="rId29"/>
    <p:sldId id="299" r:id="rId30"/>
    <p:sldId id="300" r:id="rId31"/>
    <p:sldId id="301" r:id="rId32"/>
    <p:sldId id="302" r:id="rId33"/>
    <p:sldId id="303" r:id="rId34"/>
    <p:sldId id="304" r:id="rId35"/>
    <p:sldId id="305" r:id="rId36"/>
    <p:sldId id="306" r:id="rId37"/>
    <p:sldId id="307" r:id="rId38"/>
    <p:sldId id="308" r:id="rId39"/>
    <p:sldId id="309" r:id="rId40"/>
    <p:sldId id="310" r:id="rId41"/>
    <p:sldId id="311" r:id="rId42"/>
    <p:sldId id="312" r:id="rId43"/>
    <p:sldId id="313" r:id="rId44"/>
    <p:sldId id="314" r:id="rId45"/>
    <p:sldId id="316" r:id="rId46"/>
    <p:sldId id="272" r:id="rId47"/>
    <p:sldId id="263" r:id="rId48"/>
  </p:sldIdLst>
  <p:sldSz cx="12192000" cy="6858000"/>
  <p:notesSz cx="6858000" cy="9144000"/>
  <p:embeddedFontLst>
    <p:embeddedFont>
      <p:font typeface="Cambria" panose="02040503050406030204" pitchFamily="18" charset="0"/>
      <p:regular r:id="rId50"/>
      <p:bold r:id="rId51"/>
      <p:italic r:id="rId52"/>
      <p:boldItalic r:id="rId53"/>
    </p:embeddedFont>
    <p:embeddedFont>
      <p:font typeface="Cascadia Mono" panose="020B0609020000020004" pitchFamily="49" charset="0"/>
      <p:regular r:id="rId54"/>
      <p:bold r:id="rId55"/>
      <p:italic r:id="rId56"/>
      <p:boldItalic r:id="rId57"/>
    </p:embeddedFont>
    <p:embeddedFont>
      <p:font typeface="Lato" panose="020F0502020204030203" pitchFamily="34" charset="0"/>
      <p:regular r:id="rId58"/>
      <p:bold r:id="rId59"/>
      <p:italic r:id="rId60"/>
      <p:boldItalic r:id="rId61"/>
    </p:embeddedFont>
    <p:embeddedFont>
      <p:font typeface="Lato Black" panose="020F0502020204030203" pitchFamily="34" charset="0"/>
      <p:bold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3" roundtripDataSignature="AMtx7mh4VrLQLvjXUsQeVJWWu9hsLYoG6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90" autoAdjust="0"/>
    <p:restoredTop sz="84278" autoAdjust="0"/>
  </p:normalViewPr>
  <p:slideViewPr>
    <p:cSldViewPr snapToGrid="0">
      <p:cViewPr varScale="1">
        <p:scale>
          <a:sx n="99" d="100"/>
          <a:sy n="99" d="100"/>
        </p:scale>
        <p:origin x="1066" y="77"/>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font" Target="fonts/font14.fntdata"/><Relationship Id="rId84"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font" Target="fonts/font2.fntdata"/><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 Id="rId83"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1" name="Google Shape;9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D878EA69-1FF9-04C0-57B9-7184CDE9F62B}"/>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9104C848-C420-4400-AC57-7ED04081CC4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AB432701-E424-DBB5-2079-073E328337F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0519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340B352A-BE96-C382-20CA-3F26B793AFF2}"/>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63BE71B9-798C-1852-6860-B5B9A882067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2308AD9A-9C6C-D14E-3C52-807D13ACC4B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56409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96594DE9-06FC-2673-127B-8F236F0229A8}"/>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6E415AB8-7AF5-31AD-345B-F366D3846C4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4180D382-E516-3E6B-C72C-A9680A7551D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9044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67205F3B-8151-6581-6C0C-ACABEFF537A8}"/>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83CFEE47-D9BA-282A-5813-13F2D398035B}"/>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799229DB-694D-D2B0-3BA1-E374DD3B5E3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1400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E78AAAE7-62A4-D6EC-1D70-FB840D3E51AF}"/>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EAE3253B-32FC-24D1-B597-CD4ACD28D9D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DAB1E187-16C8-FDBF-8C53-024DE4DEE36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09039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756157FE-027A-E5B1-1702-D49353099360}"/>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4FF7132B-2DCA-465A-C9E1-2A550FCF53B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4CAE8A7D-736C-61FA-8443-824870C004F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83692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BB02EBBE-1A6C-96C4-DCCE-ECD8B029BA2B}"/>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B9DEA3EA-E663-76AC-C2D9-D82EC926F7B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8FE68867-2308-B575-B059-F2EAA0C0E6F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81137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6888903F-6D96-7D4B-09BE-352A25C4607A}"/>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ECA35A10-A99B-8F0C-D3C7-9F0386733E6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07FF938D-0266-161D-F638-C46EF14372C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87183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8A00B260-1E3C-91D6-C515-D83A9012679D}"/>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64AD88D5-D16A-2DE2-ADB6-DF548FCF0A9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6749A771-66A3-E845-0A27-C4885BF37DF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45419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FFE95734-BC0F-234B-DE71-18615C52271C}"/>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39A8415C-1046-6676-924C-337C53560CA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DEE6322A-C650-FC65-175E-665DB847430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3765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8213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0B9CA58F-5ED2-F4AE-5AA2-4CBB0418762D}"/>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B98D22AF-353B-9B80-7CD7-A2D4599AA0F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F879004C-C05A-5AC8-7D25-9D9DA82C514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33636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36F9D41F-4C5E-EC49-ED8D-D3D0C5A98D31}"/>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E1E0FDBC-A7FA-92AF-4EB6-0C550E62F5C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AF1144B4-CCBF-D861-7FF8-DE69EDBFB92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72670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100852A2-96C4-DF41-17DD-E4B412CC999A}"/>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4DF53599-84EF-BCC8-17D8-FF789A8FC12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2C7E9AC8-8E4B-0E3D-B6C4-89C846575D2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29588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BC9031B7-F412-916D-BAB8-8615088A41DA}"/>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CD562AEC-D7F0-3D48-42AC-879AF8B82F5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2863B4D2-A19E-DC9F-FB49-EE041764873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70740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0BA0A4C2-3662-EE17-9651-0BB104A4CBCE}"/>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58533E32-9642-F050-A749-80D41101558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9B0E3AA5-B64E-B107-625F-D98072D584F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35841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2007339F-B206-0FC6-D399-A2FD23135D2D}"/>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E9306FBD-1C0F-B7B4-87FE-B261FD9F358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51031E50-0FDB-843F-EB36-DBF33EFAB08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20728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452927B9-DC67-DD08-CD29-93D3F8E89DA0}"/>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639E4AD0-5DD8-14A9-66E0-A781157DCE5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12A56A3C-8D7F-F6DE-D6C5-9F1AC2B7781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35367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72EA8823-FAD8-6C22-93C3-ECA353E1B5AF}"/>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4F7D3AB9-FCA9-D7CC-4AC8-A96B5475112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4C7D5698-CD93-B96A-C5D0-ED9ACBEB004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85226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06F6D53A-2C57-49C5-D34C-E2A34A0204AC}"/>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58AA4F71-5D32-20A2-38A9-CEC0029F43D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8E86444B-8FF3-516A-4BBA-17E92EA49F6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80434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92C4E3A2-630C-9C6E-0C20-85B63B948961}"/>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3437B697-5356-9CDC-9159-A2E1E214A37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AAE63733-97B8-609F-DE33-4BF8C514652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0190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50230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102C2AE7-1E6A-A73D-548A-3B7E37216A9A}"/>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98006A7D-EADF-2C91-9297-123FB68D453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E067AAE7-4B72-793E-5CC9-A067F7541EE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81383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B67CC9DC-4919-4586-F9E8-4649A2644D0D}"/>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30327BA0-7713-F822-1F00-4CEC13ABDC1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77E97FF9-16D5-AED6-598A-763247B19DE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85732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3945436C-F162-D92C-C680-22AA0FD5BF7E}"/>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8C9C1597-3222-160A-B3F9-24920F16D67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40C61005-96A9-7911-90C4-10D5F998DE8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74687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F57143E1-C022-4BAD-5E00-037E4D6890D5}"/>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05190058-7F20-DAE8-C70A-1C56D980D41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55521507-4B20-4FA8-BA7F-DF435AEAF4B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96609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4495A271-8091-32D5-8688-8E31849A5A0E}"/>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3A934127-46A3-A975-0514-83B213D0695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AFD8517C-EDFD-DB53-8502-6C8D83A53C3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89163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AA1EFF2C-B1EA-3DF8-F6D4-6F7EF3D0573A}"/>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FB992C35-3614-1D61-CC5A-BD9665FFC6D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4405AB24-C0FE-F634-C922-461DFCB6C36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11349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0D5B12DA-B0B1-53B6-B8DD-78F073445A6F}"/>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36C688C8-E472-AC0E-DBA9-BD2499CFFA7B}"/>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0A9FCC95-C0CD-BB3E-3FBA-5DF14FC79B1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3072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51FBA5EE-3522-AC40-55D6-C088AF4407C1}"/>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C35F7CA2-62D7-DC79-86A9-766A24C20376}"/>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8178FAD7-E12E-AC22-7498-30E18AA04F3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72045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4ACD3871-26BE-A70C-1E05-078BBFFF86E4}"/>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54BA81C2-C82E-BEEF-D187-FC18C2D6F60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5259C97A-D629-5771-069E-0B331912E18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19206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B7B34070-146A-E3AA-0914-DE53CCC1F429}"/>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DD5B63C5-606C-DB15-8E4E-D48532B0E20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4CBD013F-C0A9-3415-1E71-F6BC587745F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2219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F3898208-C575-53DA-16E3-947910054A7A}"/>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A971490A-158B-49A9-56A6-C68D03F077C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9025387A-A8DF-1E0B-1F40-78C2F82B299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86662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6CC37040-AF3C-6224-6EA0-1F90597B336B}"/>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375FC13C-BC52-DBED-A0A8-9DD29B29E24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418C053F-F1FA-51E3-F8BB-091FE07A562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34833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3135BB2A-FBEB-96FF-F5B2-95F93460C295}"/>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FC6C37E4-6A15-DF2E-98EF-B426B6D0939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A83AACBD-F8D6-2C90-CD7D-8F3B2C0DA4F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54101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2AA1E224-0F94-1D27-2BAB-035B3CEC5FD2}"/>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ED95D2CB-02BB-98A2-22C5-37426DA9577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C0D64231-F1A4-D547-4E67-66A79FE874C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70234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C7760907-2702-F8CC-EEB7-C1A6D3732188}"/>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93E6BC1B-64AB-0377-2A94-7EF2E1FA6CF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54366B28-9D1D-6E81-9A09-2072A7B8DB6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27492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9427B597-8D2B-1A54-EB9F-0633B4223E57}"/>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FD10A67A-8CE0-FA8B-22B3-1554226FF5C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76A62B3C-581F-565F-01DD-834C0A141A5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97716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627E5739-C48A-0F55-2FC1-15C4CD70B012}"/>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29296022-3810-3B51-4AF6-CBB72DB1B6E6}"/>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071EDFF0-FE5A-0476-8B5A-15AF2E39D32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79044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4372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198D8761-18DC-449B-A5E0-0E21B0FDA466}"/>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F61DDCBF-C1EF-6747-D4F6-5F360BE0DEC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EFD4B677-14FF-9588-C05C-2F864502372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18326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7F835256-03E9-6B57-B090-9268F345FEE5}"/>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F83EE917-89BF-0280-328C-856965D1F306}"/>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EE02EE74-21D2-67F9-B2B0-8601A90CBE1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5674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CE37F5A9-122B-9F86-962C-14376C2E5499}"/>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2AA882F7-B17F-9502-C024-2C2564007FC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FA5B3F88-DE19-D393-C443-F93FDF1D02A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0935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C7CDEDFE-324E-0CA5-FE7F-DFA9C2A3FC9B}"/>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2783E66D-E450-3983-D1ED-C4A35FD5E41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A7B848C0-AE42-FB5F-3EF7-EC7749C473F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5992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313161F9-D5C9-A3BF-F361-A3B09E78879F}"/>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8CF04118-9338-16CC-AFC5-C7DDE044400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FA338A06-C011-2A2A-F2DF-B32AF50F5EC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12804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15"/>
        <p:cNvGrpSpPr/>
        <p:nvPr/>
      </p:nvGrpSpPr>
      <p:grpSpPr>
        <a:xfrm>
          <a:off x="0" y="0"/>
          <a:ext cx="0" cy="0"/>
          <a:chOff x="0" y="0"/>
          <a:chExt cx="0" cy="0"/>
        </a:xfrm>
      </p:grpSpPr>
      <p:pic>
        <p:nvPicPr>
          <p:cNvPr id="16" name="Google Shape;16;p10"/>
          <p:cNvPicPr preferRelativeResize="0"/>
          <p:nvPr/>
        </p:nvPicPr>
        <p:blipFill rotWithShape="1">
          <a:blip r:embed="rId2">
            <a:alphaModFix/>
          </a:blip>
          <a:srcRect r="16448"/>
          <a:stretch/>
        </p:blipFill>
        <p:spPr>
          <a:xfrm>
            <a:off x="1" y="880629"/>
            <a:ext cx="9174892" cy="6176876"/>
          </a:xfrm>
          <a:prstGeom prst="rect">
            <a:avLst/>
          </a:prstGeom>
          <a:noFill/>
          <a:ln>
            <a:noFill/>
          </a:ln>
        </p:spPr>
      </p:pic>
      <p:pic>
        <p:nvPicPr>
          <p:cNvPr id="17" name="Google Shape;17;p10"/>
          <p:cNvPicPr preferRelativeResize="0"/>
          <p:nvPr/>
        </p:nvPicPr>
        <p:blipFill rotWithShape="1">
          <a:blip r:embed="rId3">
            <a:alphaModFix/>
          </a:blip>
          <a:srcRect r="-3333" b="87407"/>
          <a:stretch/>
        </p:blipFill>
        <p:spPr>
          <a:xfrm>
            <a:off x="0" y="0"/>
            <a:ext cx="12598400" cy="431800"/>
          </a:xfrm>
          <a:prstGeom prst="rect">
            <a:avLst/>
          </a:prstGeom>
          <a:noFill/>
          <a:ln>
            <a:noFill/>
          </a:ln>
        </p:spPr>
      </p:pic>
      <p:sp>
        <p:nvSpPr>
          <p:cNvPr id="18" name="Google Shape;18;p10"/>
          <p:cNvSpPr txBox="1">
            <a:spLocks noGrp="1"/>
          </p:cNvSpPr>
          <p:nvPr>
            <p:ph type="title"/>
          </p:nvPr>
        </p:nvSpPr>
        <p:spPr>
          <a:xfrm>
            <a:off x="1595351" y="2187196"/>
            <a:ext cx="9001297" cy="77858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144E8C"/>
              </a:buClr>
              <a:buSzPts val="4400"/>
              <a:buFont typeface="Lato Black"/>
              <a:buNone/>
              <a:defRPr sz="4400">
                <a:latin typeface="Lato Black"/>
                <a:ea typeface="Lato Black"/>
                <a:cs typeface="Lato Black"/>
                <a:sym typeface="Lato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9" name="Google Shape;19;p10"/>
          <p:cNvPicPr preferRelativeResize="0"/>
          <p:nvPr/>
        </p:nvPicPr>
        <p:blipFill rotWithShape="1">
          <a:blip r:embed="rId4">
            <a:alphaModFix/>
          </a:blip>
          <a:srcRect/>
          <a:stretch/>
        </p:blipFill>
        <p:spPr>
          <a:xfrm>
            <a:off x="4847885" y="210692"/>
            <a:ext cx="2496230" cy="1015802"/>
          </a:xfrm>
          <a:prstGeom prst="rect">
            <a:avLst/>
          </a:prstGeom>
          <a:noFill/>
          <a:ln>
            <a:noFill/>
          </a:ln>
        </p:spPr>
      </p:pic>
      <p:sp>
        <p:nvSpPr>
          <p:cNvPr id="20" name="Google Shape;20;p10"/>
          <p:cNvSpPr txBox="1"/>
          <p:nvPr/>
        </p:nvSpPr>
        <p:spPr>
          <a:xfrm>
            <a:off x="1595350" y="1017973"/>
            <a:ext cx="9144000" cy="778583"/>
          </a:xfrm>
          <a:prstGeom prst="rect">
            <a:avLst/>
          </a:prstGeom>
          <a:noFill/>
          <a:ln>
            <a:noFill/>
          </a:ln>
        </p:spPr>
        <p:txBody>
          <a:bodyPr spcFirstLastPara="1" wrap="square" lIns="91425" tIns="45700" rIns="91425" bIns="45700" anchor="b" anchorCtr="0">
            <a:normAutofit lnSpcReduction="10000"/>
          </a:bodyPr>
          <a:lstStyle/>
          <a:p>
            <a:pPr marL="0" marR="0" lvl="0" indent="0" algn="ctr" rtl="0">
              <a:lnSpc>
                <a:spcPct val="120000"/>
              </a:lnSpc>
              <a:spcBef>
                <a:spcPts val="0"/>
              </a:spcBef>
              <a:spcAft>
                <a:spcPts val="0"/>
              </a:spcAft>
              <a:buClr>
                <a:srgbClr val="144E8C"/>
              </a:buClr>
              <a:buSzPts val="2000"/>
              <a:buFont typeface="Lato Black"/>
              <a:buNone/>
            </a:pPr>
            <a:r>
              <a:rPr lang="en-US" sz="2000" b="1" i="0" u="none" strike="noStrike" cap="none">
                <a:solidFill>
                  <a:srgbClr val="144E8C"/>
                </a:solidFill>
                <a:latin typeface="Lato Black"/>
                <a:ea typeface="Lato Black"/>
                <a:cs typeface="Lato Black"/>
                <a:sym typeface="Lato Black"/>
              </a:rPr>
              <a:t>ĐẠI HỌC QUỐC GIA THÀNH PHỐ HỒ CHÍ MINH</a:t>
            </a:r>
            <a:br>
              <a:rPr lang="en-US" sz="2000" b="1" i="0" u="none" strike="noStrike" cap="none">
                <a:solidFill>
                  <a:srgbClr val="144E8C"/>
                </a:solidFill>
                <a:latin typeface="Lato Black"/>
                <a:ea typeface="Lato Black"/>
                <a:cs typeface="Lato Black"/>
                <a:sym typeface="Lato Black"/>
              </a:rPr>
            </a:br>
            <a:r>
              <a:rPr lang="en-US" sz="2000" b="1" i="0" u="none" strike="noStrike" cap="none">
                <a:solidFill>
                  <a:srgbClr val="144E8C"/>
                </a:solidFill>
                <a:latin typeface="Lato Black"/>
                <a:ea typeface="Lato Black"/>
                <a:cs typeface="Lato Black"/>
                <a:sym typeface="Lato Black"/>
              </a:rPr>
              <a:t>TRƯỜNG ĐẠI HỌC KINH TẾ - LUẬT</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0"/>
        <p:cNvGrpSpPr/>
        <p:nvPr/>
      </p:nvGrpSpPr>
      <p:grpSpPr>
        <a:xfrm>
          <a:off x="0" y="0"/>
          <a:ext cx="0" cy="0"/>
          <a:chOff x="0" y="0"/>
          <a:chExt cx="0" cy="0"/>
        </a:xfrm>
      </p:grpSpPr>
      <p:sp>
        <p:nvSpPr>
          <p:cNvPr id="31" name="Google Shape;31;p12"/>
          <p:cNvSpPr txBox="1">
            <a:spLocks noGrp="1"/>
          </p:cNvSpPr>
          <p:nvPr>
            <p:ph type="title"/>
          </p:nvPr>
        </p:nvSpPr>
        <p:spPr>
          <a:xfrm>
            <a:off x="839788" y="659342"/>
            <a:ext cx="3932237" cy="107025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44E8C"/>
              </a:buClr>
              <a:buSzPts val="3200"/>
              <a:buFont typeface="Lato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12"/>
          <p:cNvSpPr>
            <a:spLocks noGrp="1"/>
          </p:cNvSpPr>
          <p:nvPr>
            <p:ph type="pic" idx="2"/>
          </p:nvPr>
        </p:nvSpPr>
        <p:spPr>
          <a:xfrm>
            <a:off x="5183188" y="987425"/>
            <a:ext cx="6172200" cy="4873625"/>
          </a:xfrm>
          <a:prstGeom prst="rect">
            <a:avLst/>
          </a:prstGeom>
          <a:noFill/>
          <a:ln>
            <a:noFill/>
          </a:ln>
        </p:spPr>
      </p:sp>
      <p:sp>
        <p:nvSpPr>
          <p:cNvPr id="33" name="Google Shape;33;p1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pic>
        <p:nvPicPr>
          <p:cNvPr id="34" name="Google Shape;34;p12"/>
          <p:cNvPicPr preferRelativeResize="0"/>
          <p:nvPr/>
        </p:nvPicPr>
        <p:blipFill rotWithShape="1">
          <a:blip r:embed="rId2">
            <a:alphaModFix/>
          </a:blip>
          <a:srcRect r="-3333" b="87407"/>
          <a:stretch/>
        </p:blipFill>
        <p:spPr>
          <a:xfrm flipH="1">
            <a:off x="-406400" y="-1"/>
            <a:ext cx="12598400" cy="431800"/>
          </a:xfrm>
          <a:prstGeom prst="rect">
            <a:avLst/>
          </a:prstGeom>
          <a:noFill/>
          <a:ln>
            <a:noFill/>
          </a:ln>
        </p:spPr>
      </p:pic>
      <p:pic>
        <p:nvPicPr>
          <p:cNvPr id="35" name="Google Shape;35;p12"/>
          <p:cNvPicPr preferRelativeResize="0"/>
          <p:nvPr/>
        </p:nvPicPr>
        <p:blipFill rotWithShape="1">
          <a:blip r:embed="rId3">
            <a:alphaModFix/>
          </a:blip>
          <a:srcRect l="15000" t="43307" r="32291" b="37052"/>
          <a:stretch/>
        </p:blipFill>
        <p:spPr>
          <a:xfrm>
            <a:off x="211666" y="6201820"/>
            <a:ext cx="3590248" cy="656180"/>
          </a:xfrm>
          <a:prstGeom prst="rect">
            <a:avLst/>
          </a:prstGeom>
          <a:noFill/>
          <a:ln>
            <a:noFill/>
          </a:ln>
        </p:spPr>
      </p:pic>
      <p:sp>
        <p:nvSpPr>
          <p:cNvPr id="36" name="Google Shape;36;p12"/>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b="1" i="1">
                <a:solidFill>
                  <a:schemeClr val="lt2"/>
                </a:solidFill>
                <a:latin typeface="Lato"/>
                <a:ea typeface="Lato"/>
                <a:cs typeface="Lato"/>
                <a:sym typeface="La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2"/>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i="0" u="none" strike="noStrike" cap="none">
                <a:solidFill>
                  <a:schemeClr val="lt1"/>
                </a:solidFill>
                <a:latin typeface="Lato"/>
                <a:ea typeface="Lato"/>
                <a:cs typeface="Lato"/>
                <a:sym typeface="Lato"/>
              </a:defRPr>
            </a:lvl1pPr>
            <a:lvl2pPr marL="0" lvl="1" indent="0" algn="r">
              <a:spcBef>
                <a:spcPts val="0"/>
              </a:spcBef>
              <a:buNone/>
              <a:defRPr sz="1200" b="1" i="0" u="none" strike="noStrike" cap="none">
                <a:solidFill>
                  <a:schemeClr val="lt1"/>
                </a:solidFill>
                <a:latin typeface="Lato"/>
                <a:ea typeface="Lato"/>
                <a:cs typeface="Lato"/>
                <a:sym typeface="Lato"/>
              </a:defRPr>
            </a:lvl2pPr>
            <a:lvl3pPr marL="0" lvl="2" indent="0" algn="r">
              <a:spcBef>
                <a:spcPts val="0"/>
              </a:spcBef>
              <a:buNone/>
              <a:defRPr sz="1200" b="1" i="0" u="none" strike="noStrike" cap="none">
                <a:solidFill>
                  <a:schemeClr val="lt1"/>
                </a:solidFill>
                <a:latin typeface="Lato"/>
                <a:ea typeface="Lato"/>
                <a:cs typeface="Lato"/>
                <a:sym typeface="Lato"/>
              </a:defRPr>
            </a:lvl3pPr>
            <a:lvl4pPr marL="0" lvl="3" indent="0" algn="r">
              <a:spcBef>
                <a:spcPts val="0"/>
              </a:spcBef>
              <a:buNone/>
              <a:defRPr sz="1200" b="1" i="0" u="none" strike="noStrike" cap="none">
                <a:solidFill>
                  <a:schemeClr val="lt1"/>
                </a:solidFill>
                <a:latin typeface="Lato"/>
                <a:ea typeface="Lato"/>
                <a:cs typeface="Lato"/>
                <a:sym typeface="Lato"/>
              </a:defRPr>
            </a:lvl4pPr>
            <a:lvl5pPr marL="0" lvl="4" indent="0" algn="r">
              <a:spcBef>
                <a:spcPts val="0"/>
              </a:spcBef>
              <a:buNone/>
              <a:defRPr sz="1200" b="1" i="0" u="none" strike="noStrike" cap="none">
                <a:solidFill>
                  <a:schemeClr val="lt1"/>
                </a:solidFill>
                <a:latin typeface="Lato"/>
                <a:ea typeface="Lato"/>
                <a:cs typeface="Lato"/>
                <a:sym typeface="Lato"/>
              </a:defRPr>
            </a:lvl5pPr>
            <a:lvl6pPr marL="0" lvl="5" indent="0" algn="r">
              <a:spcBef>
                <a:spcPts val="0"/>
              </a:spcBef>
              <a:buNone/>
              <a:defRPr sz="1200" b="1" i="0" u="none" strike="noStrike" cap="none">
                <a:solidFill>
                  <a:schemeClr val="lt1"/>
                </a:solidFill>
                <a:latin typeface="Lato"/>
                <a:ea typeface="Lato"/>
                <a:cs typeface="Lato"/>
                <a:sym typeface="Lato"/>
              </a:defRPr>
            </a:lvl6pPr>
            <a:lvl7pPr marL="0" lvl="6" indent="0" algn="r">
              <a:spcBef>
                <a:spcPts val="0"/>
              </a:spcBef>
              <a:buNone/>
              <a:defRPr sz="1200" b="1" i="0" u="none" strike="noStrike" cap="none">
                <a:solidFill>
                  <a:schemeClr val="lt1"/>
                </a:solidFill>
                <a:latin typeface="Lato"/>
                <a:ea typeface="Lato"/>
                <a:cs typeface="Lato"/>
                <a:sym typeface="Lato"/>
              </a:defRPr>
            </a:lvl7pPr>
            <a:lvl8pPr marL="0" lvl="7" indent="0" algn="r">
              <a:spcBef>
                <a:spcPts val="0"/>
              </a:spcBef>
              <a:buNone/>
              <a:defRPr sz="1200" b="1" i="0" u="none" strike="noStrike" cap="none">
                <a:solidFill>
                  <a:schemeClr val="lt1"/>
                </a:solidFill>
                <a:latin typeface="Lato"/>
                <a:ea typeface="Lato"/>
                <a:cs typeface="Lato"/>
                <a:sym typeface="Lato"/>
              </a:defRPr>
            </a:lvl8pPr>
            <a:lvl9pPr marL="0" lvl="8" indent="0" algn="r">
              <a:spcBef>
                <a:spcPts val="0"/>
              </a:spcBef>
              <a:buNone/>
              <a:defRPr sz="1200" b="1"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0"/>
        <p:cNvGrpSpPr/>
        <p:nvPr/>
      </p:nvGrpSpPr>
      <p:grpSpPr>
        <a:xfrm>
          <a:off x="0" y="0"/>
          <a:ext cx="0" cy="0"/>
          <a:chOff x="0" y="0"/>
          <a:chExt cx="0" cy="0"/>
        </a:xfrm>
      </p:grpSpPr>
      <p:pic>
        <p:nvPicPr>
          <p:cNvPr id="71" name="Google Shape;71;p17"/>
          <p:cNvPicPr preferRelativeResize="0"/>
          <p:nvPr/>
        </p:nvPicPr>
        <p:blipFill rotWithShape="1">
          <a:blip r:embed="rId2">
            <a:alphaModFix/>
          </a:blip>
          <a:srcRect r="-3333" b="87407"/>
          <a:stretch/>
        </p:blipFill>
        <p:spPr>
          <a:xfrm>
            <a:off x="0" y="0"/>
            <a:ext cx="12598400" cy="431800"/>
          </a:xfrm>
          <a:prstGeom prst="rect">
            <a:avLst/>
          </a:prstGeom>
          <a:noFill/>
          <a:ln>
            <a:noFill/>
          </a:ln>
        </p:spPr>
      </p:pic>
      <p:pic>
        <p:nvPicPr>
          <p:cNvPr id="72" name="Google Shape;72;p17"/>
          <p:cNvPicPr preferRelativeResize="0"/>
          <p:nvPr/>
        </p:nvPicPr>
        <p:blipFill rotWithShape="1">
          <a:blip r:embed="rId3">
            <a:alphaModFix/>
          </a:blip>
          <a:srcRect/>
          <a:stretch/>
        </p:blipFill>
        <p:spPr>
          <a:xfrm>
            <a:off x="-85306" y="-330860"/>
            <a:ext cx="12192000" cy="6858000"/>
          </a:xfrm>
          <a:prstGeom prst="rect">
            <a:avLst/>
          </a:prstGeom>
          <a:noFill/>
          <a:ln>
            <a:noFill/>
          </a:ln>
        </p:spPr>
      </p:pic>
      <p:sp>
        <p:nvSpPr>
          <p:cNvPr id="73" name="Google Shape;73;p17"/>
          <p:cNvSpPr txBox="1">
            <a:spLocks noGrp="1"/>
          </p:cNvSpPr>
          <p:nvPr>
            <p:ph type="title"/>
          </p:nvPr>
        </p:nvSpPr>
        <p:spPr>
          <a:xfrm>
            <a:off x="838200" y="2581306"/>
            <a:ext cx="10515600" cy="1566745"/>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144E8C"/>
              </a:buClr>
              <a:buSzPts val="9600"/>
              <a:buFont typeface="Lato Black"/>
              <a:buNone/>
              <a:defRPr sz="9600">
                <a:latin typeface="Lato Black"/>
                <a:ea typeface="Lato Black"/>
                <a:cs typeface="Lato Black"/>
                <a:sym typeface="Lato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4" name="Google Shape;74;p17"/>
          <p:cNvPicPr preferRelativeResize="0"/>
          <p:nvPr/>
        </p:nvPicPr>
        <p:blipFill rotWithShape="1">
          <a:blip r:embed="rId4">
            <a:alphaModFix/>
          </a:blip>
          <a:srcRect/>
          <a:stretch/>
        </p:blipFill>
        <p:spPr>
          <a:xfrm>
            <a:off x="4357944" y="330860"/>
            <a:ext cx="2890753" cy="1176347"/>
          </a:xfrm>
          <a:prstGeom prst="rect">
            <a:avLst/>
          </a:prstGeom>
          <a:noFill/>
          <a:ln>
            <a:noFill/>
          </a:ln>
        </p:spPr>
      </p:pic>
      <p:sp>
        <p:nvSpPr>
          <p:cNvPr id="75" name="Google Shape;75;p17"/>
          <p:cNvSpPr txBox="1"/>
          <p:nvPr/>
        </p:nvSpPr>
        <p:spPr>
          <a:xfrm>
            <a:off x="2805445" y="1354975"/>
            <a:ext cx="6410498" cy="688410"/>
          </a:xfrm>
          <a:prstGeom prst="rect">
            <a:avLst/>
          </a:prstGeom>
          <a:noFill/>
          <a:ln>
            <a:noFill/>
          </a:ln>
        </p:spPr>
        <p:txBody>
          <a:bodyPr spcFirstLastPara="1" wrap="square" lIns="91425" tIns="45700" rIns="91425" bIns="45700" anchor="ctr" anchorCtr="0">
            <a:noAutofit/>
          </a:bodyPr>
          <a:lstStyle/>
          <a:p>
            <a:pPr marL="0" marR="0" lvl="0" indent="0" algn="ctr" rtl="0">
              <a:lnSpc>
                <a:spcPct val="120000"/>
              </a:lnSpc>
              <a:spcBef>
                <a:spcPts val="0"/>
              </a:spcBef>
              <a:spcAft>
                <a:spcPts val="0"/>
              </a:spcAft>
              <a:buClr>
                <a:srgbClr val="144E8C"/>
              </a:buClr>
              <a:buSzPts val="2000"/>
              <a:buFont typeface="Lato Black"/>
              <a:buNone/>
            </a:pPr>
            <a:r>
              <a:rPr lang="en-US" sz="2000" b="1" i="0" u="none" strike="noStrike" cap="none">
                <a:solidFill>
                  <a:srgbClr val="144E8C"/>
                </a:solidFill>
                <a:latin typeface="Lato Black"/>
                <a:ea typeface="Lato Black"/>
                <a:cs typeface="Lato Black"/>
                <a:sym typeface="Lato Black"/>
              </a:rPr>
              <a:t>ĐẠI HỌC QUỐC GIA THÀNH PHỐ HỒ CHÍ MINH</a:t>
            </a:r>
            <a:br>
              <a:rPr lang="en-US" sz="2000" b="1" i="0" u="none" strike="noStrike" cap="none">
                <a:solidFill>
                  <a:srgbClr val="144E8C"/>
                </a:solidFill>
                <a:latin typeface="Lato Black"/>
                <a:ea typeface="Lato Black"/>
                <a:cs typeface="Lato Black"/>
                <a:sym typeface="Lato Black"/>
              </a:rPr>
            </a:br>
            <a:r>
              <a:rPr lang="en-US" sz="2000" b="1" i="0" u="none" strike="noStrike" cap="none">
                <a:solidFill>
                  <a:srgbClr val="144E8C"/>
                </a:solidFill>
                <a:latin typeface="Lato Black"/>
                <a:ea typeface="Lato Black"/>
                <a:cs typeface="Lato Black"/>
                <a:sym typeface="Lato Black"/>
              </a:rPr>
              <a:t>TRƯỜNG ĐẠI HỌC KINH TẾ - LUẬT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6"/>
        <p:cNvGrpSpPr/>
        <p:nvPr/>
      </p:nvGrpSpPr>
      <p:grpSpPr>
        <a:xfrm>
          <a:off x="0" y="0"/>
          <a:ext cx="0" cy="0"/>
          <a:chOff x="0" y="0"/>
          <a:chExt cx="0" cy="0"/>
        </a:xfrm>
      </p:grpSpPr>
      <p:sp>
        <p:nvSpPr>
          <p:cNvPr id="77" name="Google Shape;77;p18"/>
          <p:cNvSpPr txBox="1">
            <a:spLocks noGrp="1"/>
          </p:cNvSpPr>
          <p:nvPr>
            <p:ph type="title"/>
          </p:nvPr>
        </p:nvSpPr>
        <p:spPr>
          <a:xfrm>
            <a:off x="839788" y="577547"/>
            <a:ext cx="3932237" cy="129225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44E8C"/>
              </a:buClr>
              <a:buSzPts val="3200"/>
              <a:buFont typeface="Lato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9" name="Google Shape;79;p18"/>
          <p:cNvSpPr txBox="1">
            <a:spLocks noGrp="1"/>
          </p:cNvSpPr>
          <p:nvPr>
            <p:ph type="body" idx="2"/>
          </p:nvPr>
        </p:nvSpPr>
        <p:spPr>
          <a:xfrm>
            <a:off x="839788" y="2201630"/>
            <a:ext cx="3932237" cy="366735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pic>
        <p:nvPicPr>
          <p:cNvPr id="80" name="Google Shape;80;p18"/>
          <p:cNvPicPr preferRelativeResize="0"/>
          <p:nvPr/>
        </p:nvPicPr>
        <p:blipFill rotWithShape="1">
          <a:blip r:embed="rId2">
            <a:alphaModFix/>
          </a:blip>
          <a:srcRect r="-3333" b="87407"/>
          <a:stretch/>
        </p:blipFill>
        <p:spPr>
          <a:xfrm flipH="1">
            <a:off x="-406400" y="-1"/>
            <a:ext cx="12598400" cy="431800"/>
          </a:xfrm>
          <a:prstGeom prst="rect">
            <a:avLst/>
          </a:prstGeom>
          <a:noFill/>
          <a:ln>
            <a:noFill/>
          </a:ln>
        </p:spPr>
      </p:pic>
      <p:pic>
        <p:nvPicPr>
          <p:cNvPr id="81" name="Google Shape;81;p18"/>
          <p:cNvPicPr preferRelativeResize="0"/>
          <p:nvPr/>
        </p:nvPicPr>
        <p:blipFill rotWithShape="1">
          <a:blip r:embed="rId3">
            <a:alphaModFix/>
          </a:blip>
          <a:srcRect l="24127" t="66898" r="25919" b="25925"/>
          <a:stretch/>
        </p:blipFill>
        <p:spPr>
          <a:xfrm>
            <a:off x="810734" y="1911095"/>
            <a:ext cx="2855494" cy="115369"/>
          </a:xfrm>
          <a:prstGeom prst="rect">
            <a:avLst/>
          </a:prstGeom>
          <a:noFill/>
          <a:ln>
            <a:noFill/>
          </a:ln>
        </p:spPr>
      </p:pic>
      <p:pic>
        <p:nvPicPr>
          <p:cNvPr id="82" name="Google Shape;82;p18"/>
          <p:cNvPicPr preferRelativeResize="0"/>
          <p:nvPr/>
        </p:nvPicPr>
        <p:blipFill rotWithShape="1">
          <a:blip r:embed="rId4">
            <a:alphaModFix/>
          </a:blip>
          <a:srcRect l="15000" t="43307" r="32291" b="37052"/>
          <a:stretch/>
        </p:blipFill>
        <p:spPr>
          <a:xfrm>
            <a:off x="211666" y="6160255"/>
            <a:ext cx="3590248" cy="656180"/>
          </a:xfrm>
          <a:prstGeom prst="rect">
            <a:avLst/>
          </a:prstGeom>
          <a:noFill/>
          <a:ln>
            <a:noFill/>
          </a:ln>
        </p:spPr>
      </p:pic>
      <p:sp>
        <p:nvSpPr>
          <p:cNvPr id="83" name="Google Shape;83;p18"/>
          <p:cNvSpPr txBox="1">
            <a:spLocks noGrp="1"/>
          </p:cNvSpPr>
          <p:nvPr>
            <p:ph type="ftr" idx="11"/>
          </p:nvPr>
        </p:nvSpPr>
        <p:spPr>
          <a:xfrm>
            <a:off x="728132" y="6387798"/>
            <a:ext cx="2370667" cy="26140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b="1" i="1">
                <a:solidFill>
                  <a:schemeClr val="lt2"/>
                </a:solidFill>
                <a:latin typeface="Lato"/>
                <a:ea typeface="Lato"/>
                <a:cs typeface="Lato"/>
                <a:sym typeface="La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8"/>
          <p:cNvSpPr txBox="1">
            <a:spLocks noGrp="1"/>
          </p:cNvSpPr>
          <p:nvPr>
            <p:ph type="sldNum" idx="12"/>
          </p:nvPr>
        </p:nvSpPr>
        <p:spPr>
          <a:xfrm>
            <a:off x="3098799" y="6335940"/>
            <a:ext cx="39793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i="0" u="none" strike="noStrike" cap="none">
                <a:solidFill>
                  <a:schemeClr val="lt1"/>
                </a:solidFill>
                <a:latin typeface="Lato"/>
                <a:ea typeface="Lato"/>
                <a:cs typeface="Lato"/>
                <a:sym typeface="Lato"/>
              </a:defRPr>
            </a:lvl1pPr>
            <a:lvl2pPr marL="0" lvl="1" indent="0" algn="r">
              <a:spcBef>
                <a:spcPts val="0"/>
              </a:spcBef>
              <a:buNone/>
              <a:defRPr sz="1200" b="1" i="0" u="none" strike="noStrike" cap="none">
                <a:solidFill>
                  <a:schemeClr val="lt1"/>
                </a:solidFill>
                <a:latin typeface="Lato"/>
                <a:ea typeface="Lato"/>
                <a:cs typeface="Lato"/>
                <a:sym typeface="Lato"/>
              </a:defRPr>
            </a:lvl2pPr>
            <a:lvl3pPr marL="0" lvl="2" indent="0" algn="r">
              <a:spcBef>
                <a:spcPts val="0"/>
              </a:spcBef>
              <a:buNone/>
              <a:defRPr sz="1200" b="1" i="0" u="none" strike="noStrike" cap="none">
                <a:solidFill>
                  <a:schemeClr val="lt1"/>
                </a:solidFill>
                <a:latin typeface="Lato"/>
                <a:ea typeface="Lato"/>
                <a:cs typeface="Lato"/>
                <a:sym typeface="Lato"/>
              </a:defRPr>
            </a:lvl3pPr>
            <a:lvl4pPr marL="0" lvl="3" indent="0" algn="r">
              <a:spcBef>
                <a:spcPts val="0"/>
              </a:spcBef>
              <a:buNone/>
              <a:defRPr sz="1200" b="1" i="0" u="none" strike="noStrike" cap="none">
                <a:solidFill>
                  <a:schemeClr val="lt1"/>
                </a:solidFill>
                <a:latin typeface="Lato"/>
                <a:ea typeface="Lato"/>
                <a:cs typeface="Lato"/>
                <a:sym typeface="Lato"/>
              </a:defRPr>
            </a:lvl4pPr>
            <a:lvl5pPr marL="0" lvl="4" indent="0" algn="r">
              <a:spcBef>
                <a:spcPts val="0"/>
              </a:spcBef>
              <a:buNone/>
              <a:defRPr sz="1200" b="1" i="0" u="none" strike="noStrike" cap="none">
                <a:solidFill>
                  <a:schemeClr val="lt1"/>
                </a:solidFill>
                <a:latin typeface="Lato"/>
                <a:ea typeface="Lato"/>
                <a:cs typeface="Lato"/>
                <a:sym typeface="Lato"/>
              </a:defRPr>
            </a:lvl5pPr>
            <a:lvl6pPr marL="0" lvl="5" indent="0" algn="r">
              <a:spcBef>
                <a:spcPts val="0"/>
              </a:spcBef>
              <a:buNone/>
              <a:defRPr sz="1200" b="1" i="0" u="none" strike="noStrike" cap="none">
                <a:solidFill>
                  <a:schemeClr val="lt1"/>
                </a:solidFill>
                <a:latin typeface="Lato"/>
                <a:ea typeface="Lato"/>
                <a:cs typeface="Lato"/>
                <a:sym typeface="Lato"/>
              </a:defRPr>
            </a:lvl6pPr>
            <a:lvl7pPr marL="0" lvl="6" indent="0" algn="r">
              <a:spcBef>
                <a:spcPts val="0"/>
              </a:spcBef>
              <a:buNone/>
              <a:defRPr sz="1200" b="1" i="0" u="none" strike="noStrike" cap="none">
                <a:solidFill>
                  <a:schemeClr val="lt1"/>
                </a:solidFill>
                <a:latin typeface="Lato"/>
                <a:ea typeface="Lato"/>
                <a:cs typeface="Lato"/>
                <a:sym typeface="Lato"/>
              </a:defRPr>
            </a:lvl7pPr>
            <a:lvl8pPr marL="0" lvl="7" indent="0" algn="r">
              <a:spcBef>
                <a:spcPts val="0"/>
              </a:spcBef>
              <a:buNone/>
              <a:defRPr sz="1200" b="1" i="0" u="none" strike="noStrike" cap="none">
                <a:solidFill>
                  <a:schemeClr val="lt1"/>
                </a:solidFill>
                <a:latin typeface="Lato"/>
                <a:ea typeface="Lato"/>
                <a:cs typeface="Lato"/>
                <a:sym typeface="Lato"/>
              </a:defRPr>
            </a:lvl8pPr>
            <a:lvl9pPr marL="0" lvl="8" indent="0" algn="r">
              <a:spcBef>
                <a:spcPts val="0"/>
              </a:spcBef>
              <a:buNone/>
              <a:defRPr sz="1200" b="1"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85"/>
        <p:cNvGrpSpPr/>
        <p:nvPr/>
      </p:nvGrpSpPr>
      <p:grpSpPr>
        <a:xfrm>
          <a:off x="0" y="0"/>
          <a:ext cx="0" cy="0"/>
          <a:chOff x="0" y="0"/>
          <a:chExt cx="0" cy="0"/>
        </a:xfrm>
      </p:grpSpPr>
      <p:sp>
        <p:nvSpPr>
          <p:cNvPr id="86" name="Google Shape;86;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9"/>
          <p:cNvSpPr txBox="1">
            <a:spLocks noGrp="1"/>
          </p:cNvSpPr>
          <p:nvPr>
            <p:ph type="ftr" idx="11"/>
          </p:nvPr>
        </p:nvSpPr>
        <p:spPr>
          <a:xfrm>
            <a:off x="3581400" y="6356350"/>
            <a:ext cx="5029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144E8C"/>
              </a:buClr>
              <a:buSzPts val="4400"/>
              <a:buFont typeface="Lato Black"/>
              <a:buNone/>
              <a:defRPr sz="4400" b="1" i="0" u="none" strike="noStrike" cap="none">
                <a:solidFill>
                  <a:srgbClr val="144E8C"/>
                </a:solidFill>
                <a:latin typeface="Lato Black"/>
                <a:ea typeface="Lato Black"/>
                <a:cs typeface="Lato Black"/>
                <a:sym typeface="Lato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1"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1"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1"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9"/>
          <p:cNvSpPr txBox="1">
            <a:spLocks noGrp="1"/>
          </p:cNvSpPr>
          <p:nvPr>
            <p:ph type="ftr" idx="11"/>
          </p:nvPr>
        </p:nvSpPr>
        <p:spPr>
          <a:xfrm>
            <a:off x="3581400" y="6356350"/>
            <a:ext cx="50292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6" r:id="rId3"/>
    <p:sldLayoutId id="2147483657" r:id="rId4"/>
    <p:sldLayoutId id="2147483658"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hanhtd@uel.edu.v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tranduythanh.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hyperlink" Target="https://archive.ics.uci.edu/ml/machine-learning-databases/00331/sentiment%20labelled%20sentences.zip"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9.png"/><Relationship Id="rId3" Type="http://schemas.openxmlformats.org/officeDocument/2006/relationships/image" Target="../media/image10.png"/><Relationship Id="rId7" Type="http://schemas.openxmlformats.org/officeDocument/2006/relationships/image" Target="../media/image14.png"/><Relationship Id="rId12" Type="http://schemas.microsoft.com/office/2007/relationships/hdphoto" Target="../media/hdphoto1.wdp"/><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6" name="Title 1">
            <a:extLst>
              <a:ext uri="{FF2B5EF4-FFF2-40B4-BE49-F238E27FC236}">
                <a16:creationId xmlns:a16="http://schemas.microsoft.com/office/drawing/2014/main" id="{7F9BAC58-9AA6-A91A-085E-F1421DCCF43A}"/>
              </a:ext>
            </a:extLst>
          </p:cNvPr>
          <p:cNvSpPr txBox="1">
            <a:spLocks/>
          </p:cNvSpPr>
          <p:nvPr/>
        </p:nvSpPr>
        <p:spPr bwMode="auto">
          <a:xfrm>
            <a:off x="2064584" y="1697191"/>
            <a:ext cx="8763000" cy="19049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800" b="1">
                <a:solidFill>
                  <a:schemeClr val="bg2"/>
                </a:solidFill>
                <a:latin typeface="+mj-lt"/>
                <a:ea typeface="+mj-ea"/>
                <a:cs typeface="+mj-cs"/>
              </a:defRPr>
            </a:lvl1pPr>
            <a:lvl2pPr algn="ctr" rtl="0" eaLnBrk="1" fontAlgn="base" hangingPunct="1">
              <a:spcBef>
                <a:spcPct val="0"/>
              </a:spcBef>
              <a:spcAft>
                <a:spcPct val="0"/>
              </a:spcAft>
              <a:defRPr sz="3600" b="1">
                <a:solidFill>
                  <a:schemeClr val="bg1"/>
                </a:solidFill>
                <a:latin typeface="Arial" charset="0"/>
              </a:defRPr>
            </a:lvl2pPr>
            <a:lvl3pPr algn="ctr" rtl="0" eaLnBrk="1" fontAlgn="base" hangingPunct="1">
              <a:spcBef>
                <a:spcPct val="0"/>
              </a:spcBef>
              <a:spcAft>
                <a:spcPct val="0"/>
              </a:spcAft>
              <a:defRPr sz="3600" b="1">
                <a:solidFill>
                  <a:schemeClr val="bg1"/>
                </a:solidFill>
                <a:latin typeface="Arial" charset="0"/>
              </a:defRPr>
            </a:lvl3pPr>
            <a:lvl4pPr algn="ctr" rtl="0" eaLnBrk="1" fontAlgn="base" hangingPunct="1">
              <a:spcBef>
                <a:spcPct val="0"/>
              </a:spcBef>
              <a:spcAft>
                <a:spcPct val="0"/>
              </a:spcAft>
              <a:defRPr sz="3600" b="1">
                <a:solidFill>
                  <a:schemeClr val="bg1"/>
                </a:solidFill>
                <a:latin typeface="Arial" charset="0"/>
              </a:defRPr>
            </a:lvl4pPr>
            <a:lvl5pPr algn="ctr" rtl="0" eaLnBrk="1" fontAlgn="base" hangingPunct="1">
              <a:spcBef>
                <a:spcPct val="0"/>
              </a:spcBef>
              <a:spcAft>
                <a:spcPct val="0"/>
              </a:spcAft>
              <a:defRPr sz="3600" b="1">
                <a:solidFill>
                  <a:schemeClr val="bg1"/>
                </a:solidFill>
                <a:latin typeface="Arial" charset="0"/>
              </a:defRPr>
            </a:lvl5pPr>
            <a:lvl6pPr marL="457200" algn="ctr" rtl="0" eaLnBrk="1" fontAlgn="base" hangingPunct="1">
              <a:spcBef>
                <a:spcPct val="0"/>
              </a:spcBef>
              <a:spcAft>
                <a:spcPct val="0"/>
              </a:spcAft>
              <a:defRPr sz="3600" b="1">
                <a:solidFill>
                  <a:schemeClr val="bg1"/>
                </a:solidFill>
                <a:latin typeface="Arial" charset="0"/>
              </a:defRPr>
            </a:lvl6pPr>
            <a:lvl7pPr marL="914400" algn="ctr" rtl="0" eaLnBrk="1" fontAlgn="base" hangingPunct="1">
              <a:spcBef>
                <a:spcPct val="0"/>
              </a:spcBef>
              <a:spcAft>
                <a:spcPct val="0"/>
              </a:spcAft>
              <a:defRPr sz="3600" b="1">
                <a:solidFill>
                  <a:schemeClr val="bg1"/>
                </a:solidFill>
                <a:latin typeface="Arial" charset="0"/>
              </a:defRPr>
            </a:lvl7pPr>
            <a:lvl8pPr marL="1371600" algn="ctr" rtl="0" eaLnBrk="1" fontAlgn="base" hangingPunct="1">
              <a:spcBef>
                <a:spcPct val="0"/>
              </a:spcBef>
              <a:spcAft>
                <a:spcPct val="0"/>
              </a:spcAft>
              <a:defRPr sz="3600" b="1">
                <a:solidFill>
                  <a:schemeClr val="bg1"/>
                </a:solidFill>
                <a:latin typeface="Arial" charset="0"/>
              </a:defRPr>
            </a:lvl8pPr>
            <a:lvl9pPr marL="1828800" algn="ctr" rtl="0" eaLnBrk="1" fontAlgn="base" hangingPunct="1">
              <a:spcBef>
                <a:spcPct val="0"/>
              </a:spcBef>
              <a:spcAft>
                <a:spcPct val="0"/>
              </a:spcAft>
              <a:defRPr sz="3600" b="1">
                <a:solidFill>
                  <a:schemeClr val="bg1"/>
                </a:solidFill>
                <a:latin typeface="Arial" charset="0"/>
              </a:defRPr>
            </a:lvl9pPr>
          </a:lstStyle>
          <a:p>
            <a:pPr>
              <a:defRPr/>
            </a:pPr>
            <a:r>
              <a:rPr lang="en-US" sz="3200" dirty="0" err="1">
                <a:solidFill>
                  <a:srgbClr val="002060"/>
                </a:solidFill>
                <a:latin typeface="Times New Roman" panose="02020603050405020304" pitchFamily="18" charset="0"/>
                <a:cs typeface="Times New Roman" panose="02020603050405020304" pitchFamily="18" charset="0"/>
              </a:rPr>
              <a:t>Học</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máy</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trong</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phân</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tích</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kinh</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doanh</a:t>
            </a:r>
            <a:endParaRPr lang="en-US" sz="3200" kern="0" dirty="0">
              <a:solidFill>
                <a:srgbClr val="002060"/>
              </a:solidFill>
              <a:latin typeface="Times New Roman" panose="02020603050405020304" pitchFamily="18" charset="0"/>
              <a:cs typeface="Times New Roman" panose="02020603050405020304" pitchFamily="18" charset="0"/>
            </a:endParaRPr>
          </a:p>
          <a:p>
            <a:pPr>
              <a:defRPr/>
            </a:pPr>
            <a:r>
              <a:rPr lang="en-US" sz="3200" b="0" u="sng" kern="0" dirty="0" err="1">
                <a:solidFill>
                  <a:srgbClr val="002060"/>
                </a:solidFill>
                <a:latin typeface="Times New Roman" panose="02020603050405020304" pitchFamily="18" charset="0"/>
                <a:cs typeface="Times New Roman" panose="02020603050405020304" pitchFamily="18" charset="0"/>
              </a:rPr>
              <a:t>Bài</a:t>
            </a:r>
            <a:r>
              <a:rPr lang="en-US" sz="3200" b="0" u="sng" kern="0" dirty="0">
                <a:solidFill>
                  <a:srgbClr val="002060"/>
                </a:solidFill>
                <a:latin typeface="Times New Roman" panose="02020603050405020304" pitchFamily="18" charset="0"/>
                <a:cs typeface="Times New Roman" panose="02020603050405020304" pitchFamily="18" charset="0"/>
              </a:rPr>
              <a:t> </a:t>
            </a:r>
            <a:r>
              <a:rPr lang="en-US" sz="3200" b="0" u="sng" kern="0" dirty="0" err="1">
                <a:solidFill>
                  <a:srgbClr val="002060"/>
                </a:solidFill>
                <a:latin typeface="Times New Roman" panose="02020603050405020304" pitchFamily="18" charset="0"/>
                <a:cs typeface="Times New Roman" panose="02020603050405020304" pitchFamily="18" charset="0"/>
              </a:rPr>
              <a:t>Học</a:t>
            </a:r>
            <a:endParaRPr lang="en-US" sz="3200" b="0" u="sng" kern="0" dirty="0">
              <a:solidFill>
                <a:srgbClr val="002060"/>
              </a:solidFill>
              <a:latin typeface="Times New Roman" panose="02020603050405020304" pitchFamily="18" charset="0"/>
              <a:cs typeface="Times New Roman" panose="02020603050405020304" pitchFamily="18" charset="0"/>
            </a:endParaRPr>
          </a:p>
          <a:p>
            <a:pPr>
              <a:defRPr/>
            </a:pPr>
            <a:r>
              <a:rPr lang="vi-VN" sz="3200" b="0">
                <a:solidFill>
                  <a:srgbClr val="002060"/>
                </a:solidFill>
                <a:cs typeface="Times New Roman" panose="02020603050405020304" pitchFamily="18" charset="0"/>
              </a:rPr>
              <a:t>Microsoft Machine Learning Framework</a:t>
            </a:r>
            <a:endParaRPr lang="en-US" sz="3200" b="0" dirty="0">
              <a:solidFill>
                <a:srgbClr val="002060"/>
              </a:solidFill>
              <a:cs typeface="Times New Roman" panose="02020603050405020304" pitchFamily="18" charset="0"/>
            </a:endParaRPr>
          </a:p>
        </p:txBody>
      </p:sp>
      <p:sp>
        <p:nvSpPr>
          <p:cNvPr id="7" name="TextBox 6">
            <a:extLst>
              <a:ext uri="{FF2B5EF4-FFF2-40B4-BE49-F238E27FC236}">
                <a16:creationId xmlns:a16="http://schemas.microsoft.com/office/drawing/2014/main" id="{82F97E3A-A23C-B018-8E45-86B8BF858946}"/>
              </a:ext>
            </a:extLst>
          </p:cNvPr>
          <p:cNvSpPr txBox="1"/>
          <p:nvPr/>
        </p:nvSpPr>
        <p:spPr>
          <a:xfrm>
            <a:off x="4863465" y="3442395"/>
            <a:ext cx="3781805" cy="1446550"/>
          </a:xfrm>
          <a:prstGeom prst="rect">
            <a:avLst/>
          </a:prstGeom>
          <a:noFill/>
        </p:spPr>
        <p:txBody>
          <a:bodyPr wrap="none" rtlCol="0">
            <a:spAutoFit/>
          </a:bodyPr>
          <a:lstStyle/>
          <a:p>
            <a:pPr algn="ctr"/>
            <a:r>
              <a:rPr lang="en-US" sz="2200" u="sng">
                <a:latin typeface="Times New Roman" panose="02020603050405020304" pitchFamily="18" charset="0"/>
                <a:cs typeface="Times New Roman" panose="02020603050405020304" pitchFamily="18" charset="0"/>
              </a:rPr>
              <a:t>Giảng viên:</a:t>
            </a:r>
          </a:p>
          <a:p>
            <a:pPr algn="ctr"/>
            <a:r>
              <a:rPr lang="en-US" sz="2200" b="1">
                <a:solidFill>
                  <a:srgbClr val="002060"/>
                </a:solidFill>
                <a:latin typeface="Times New Roman" panose="02020603050405020304" pitchFamily="18" charset="0"/>
                <a:cs typeface="Times New Roman" panose="02020603050405020304" pitchFamily="18" charset="0"/>
              </a:rPr>
              <a:t>TS. Trần Duy Thanh</a:t>
            </a:r>
          </a:p>
          <a:p>
            <a:r>
              <a:rPr lang="en-US" sz="2200">
                <a:latin typeface="Times New Roman" panose="02020603050405020304" pitchFamily="18" charset="0"/>
                <a:cs typeface="Times New Roman" panose="02020603050405020304" pitchFamily="18" charset="0"/>
              </a:rPr>
              <a:t>Email: </a:t>
            </a:r>
            <a:r>
              <a:rPr lang="en-US" sz="2200">
                <a:latin typeface="Times New Roman" panose="02020603050405020304" pitchFamily="18" charset="0"/>
                <a:cs typeface="Times New Roman" panose="02020603050405020304" pitchFamily="18" charset="0"/>
                <a:hlinkClick r:id="rId3"/>
              </a:rPr>
              <a:t>thanhtd@uel.edu.vn</a:t>
            </a:r>
            <a:endParaRPr lang="en-US" sz="2200">
              <a:latin typeface="Times New Roman" panose="02020603050405020304" pitchFamily="18" charset="0"/>
              <a:cs typeface="Times New Roman" panose="02020603050405020304" pitchFamily="18" charset="0"/>
            </a:endParaRPr>
          </a:p>
          <a:p>
            <a:r>
              <a:rPr lang="en-US" sz="2200">
                <a:latin typeface="Times New Roman" panose="02020603050405020304" pitchFamily="18" charset="0"/>
                <a:cs typeface="Times New Roman" panose="02020603050405020304" pitchFamily="18" charset="0"/>
              </a:rPr>
              <a:t>Blog: </a:t>
            </a:r>
            <a:r>
              <a:rPr lang="en-US" sz="2200">
                <a:latin typeface="Times New Roman" panose="02020603050405020304" pitchFamily="18" charset="0"/>
                <a:cs typeface="Times New Roman" panose="02020603050405020304" pitchFamily="18" charset="0"/>
                <a:hlinkClick r:id="rId4"/>
              </a:rPr>
              <a:t>https://tranduythanh.com</a:t>
            </a:r>
            <a:r>
              <a:rPr lang="en-US" sz="2200">
                <a:latin typeface="Times New Roman" panose="02020603050405020304" pitchFamily="18" charset="0"/>
                <a:cs typeface="Times New Roman" panose="02020603050405020304" pitchFamily="18" charset="0"/>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5E30014E-BFD5-1ED9-0720-887F0612A8C1}"/>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5AC1D56B-0DF5-CD7C-EE17-41C5770629E9}"/>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6966F88D-EA27-E73C-AD58-AC7581F6C3D1}"/>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grpSp>
        <p:nvGrpSpPr>
          <p:cNvPr id="2" name="Group 1">
            <a:extLst>
              <a:ext uri="{FF2B5EF4-FFF2-40B4-BE49-F238E27FC236}">
                <a16:creationId xmlns:a16="http://schemas.microsoft.com/office/drawing/2014/main" id="{FA2B2827-B309-609F-CE67-A218ECD42B1E}"/>
              </a:ext>
            </a:extLst>
          </p:cNvPr>
          <p:cNvGrpSpPr/>
          <p:nvPr/>
        </p:nvGrpSpPr>
        <p:grpSpPr>
          <a:xfrm>
            <a:off x="214393" y="335366"/>
            <a:ext cx="6147661" cy="508000"/>
            <a:chOff x="789624" y="1191463"/>
            <a:chExt cx="6147661" cy="508000"/>
          </a:xfrm>
        </p:grpSpPr>
        <p:sp>
          <p:nvSpPr>
            <p:cNvPr id="3" name="AutoShape 52">
              <a:extLst>
                <a:ext uri="{FF2B5EF4-FFF2-40B4-BE49-F238E27FC236}">
                  <a16:creationId xmlns:a16="http://schemas.microsoft.com/office/drawing/2014/main" id="{03B128D4-04D9-0708-B795-26AF16AB084B}"/>
                </a:ext>
              </a:extLst>
            </p:cNvPr>
            <p:cNvSpPr>
              <a:spLocks noChangeArrowheads="1"/>
            </p:cNvSpPr>
            <p:nvPr/>
          </p:nvSpPr>
          <p:spPr bwMode="gray">
            <a:xfrm>
              <a:off x="990600" y="1191463"/>
              <a:ext cx="594668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buClrTx/>
                <a:buFontTx/>
                <a:buNone/>
              </a:pPr>
              <a:r>
                <a:rPr lang="en-US" sz="2800" kern="1200" dirty="0">
                  <a:solidFill>
                    <a:prstClr val="black"/>
                  </a:solidFill>
                  <a:latin typeface="Cambria" panose="02040503050406030204" pitchFamily="18" charset="0"/>
                  <a:ea typeface="Cambria" panose="02040503050406030204" pitchFamily="18" charset="0"/>
                  <a:cs typeface="+mn-cs"/>
                </a:rPr>
                <a:t>Extended with </a:t>
              </a:r>
              <a:r>
                <a:rPr lang="en-US" sz="2800" kern="1200" dirty="0" err="1">
                  <a:solidFill>
                    <a:prstClr val="black"/>
                  </a:solidFill>
                  <a:latin typeface="Cambria" panose="02040503050406030204" pitchFamily="18" charset="0"/>
                  <a:ea typeface="Cambria" panose="02040503050406030204" pitchFamily="18" charset="0"/>
                  <a:cs typeface="+mn-cs"/>
                </a:rPr>
                <a:t>TensorFlow</a:t>
              </a:r>
              <a:r>
                <a:rPr lang="en-US" sz="2800" kern="1200" dirty="0">
                  <a:solidFill>
                    <a:prstClr val="black"/>
                  </a:solidFill>
                  <a:latin typeface="Cambria" panose="02040503050406030204" pitchFamily="18" charset="0"/>
                  <a:ea typeface="Cambria" panose="02040503050406030204" pitchFamily="18" charset="0"/>
                  <a:cs typeface="+mn-cs"/>
                </a:rPr>
                <a:t> &amp; more</a:t>
              </a:r>
            </a:p>
          </p:txBody>
        </p:sp>
        <p:grpSp>
          <p:nvGrpSpPr>
            <p:cNvPr id="4" name="Group 17">
              <a:extLst>
                <a:ext uri="{FF2B5EF4-FFF2-40B4-BE49-F238E27FC236}">
                  <a16:creationId xmlns:a16="http://schemas.microsoft.com/office/drawing/2014/main" id="{5AE122B0-994F-8717-2F0C-A49841B545EA}"/>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98F686FD-556C-AE2E-D510-392BCD38E7E5}"/>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A052A14C-96E9-B02E-D848-E1D02B13DBC5}"/>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31FBBC3D-3CD6-887F-8724-652427AA7B7C}"/>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sp>
        <p:nvSpPr>
          <p:cNvPr id="8" name="Rectangle 7">
            <a:extLst>
              <a:ext uri="{FF2B5EF4-FFF2-40B4-BE49-F238E27FC236}">
                <a16:creationId xmlns:a16="http://schemas.microsoft.com/office/drawing/2014/main" id="{224AC563-4E76-63FC-788E-63F280FF9242}"/>
              </a:ext>
            </a:extLst>
          </p:cNvPr>
          <p:cNvSpPr/>
          <p:nvPr/>
        </p:nvSpPr>
        <p:spPr>
          <a:xfrm>
            <a:off x="564803" y="1148166"/>
            <a:ext cx="5440790" cy="3046988"/>
          </a:xfrm>
          <a:prstGeom prst="rect">
            <a:avLst/>
          </a:prstGeom>
        </p:spPr>
        <p:txBody>
          <a:bodyPr wrap="square">
            <a:spAutoFit/>
          </a:bodyPr>
          <a:lstStyle/>
          <a:p>
            <a:pPr marL="285750" indent="-285750" algn="just">
              <a:buClrTx/>
              <a:buFont typeface="Wingdings" panose="05000000000000000000" pitchFamily="2" charset="2"/>
              <a:buChar char="v"/>
            </a:pPr>
            <a:r>
              <a:rPr lang="en-US" sz="2400" kern="1200">
                <a:solidFill>
                  <a:prstClr val="black"/>
                </a:solidFill>
                <a:latin typeface="Cambria" panose="02040503050406030204" pitchFamily="18" charset="0"/>
                <a:ea typeface="Cambria" panose="02040503050406030204" pitchFamily="18" charset="0"/>
                <a:cs typeface="+mn-cs"/>
              </a:rPr>
              <a:t>ML.NET has been designed as an extensible platform so that you can consume other popular ML frameworks (TensorFlow, ONNX, Infer.NET, and more) and have access to even more machine learning scenarios, like image classification, object detection, and more.</a:t>
            </a:r>
            <a:endParaRPr lang="en-US" sz="2400" kern="1200" dirty="0">
              <a:solidFill>
                <a:prstClr val="black"/>
              </a:solidFill>
              <a:latin typeface="Cambria" panose="02040503050406030204" pitchFamily="18" charset="0"/>
              <a:ea typeface="Cambria" panose="02040503050406030204" pitchFamily="18" charset="0"/>
              <a:cs typeface="+mn-cs"/>
            </a:endParaRPr>
          </a:p>
        </p:txBody>
      </p:sp>
      <p:pic>
        <p:nvPicPr>
          <p:cNvPr id="9" name="Picture 2" descr="ML.NET detected two dogs in the photo, using ONNX">
            <a:extLst>
              <a:ext uri="{FF2B5EF4-FFF2-40B4-BE49-F238E27FC236}">
                <a16:creationId xmlns:a16="http://schemas.microsoft.com/office/drawing/2014/main" id="{B20A5D92-5D9C-38FF-A0D5-662667CED8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8993" y="1071966"/>
            <a:ext cx="50863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003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CD9BC761-1295-9E3A-1F47-2A286AB61E84}"/>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42A4D9BF-36A9-5146-C9EE-F5CF624063D4}"/>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911AE0F7-ABD2-6A84-B881-28232810B02F}"/>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grpSp>
        <p:nvGrpSpPr>
          <p:cNvPr id="2" name="Group 1">
            <a:extLst>
              <a:ext uri="{FF2B5EF4-FFF2-40B4-BE49-F238E27FC236}">
                <a16:creationId xmlns:a16="http://schemas.microsoft.com/office/drawing/2014/main" id="{CF7959CA-D456-A681-C08E-09625FBE77E6}"/>
              </a:ext>
            </a:extLst>
          </p:cNvPr>
          <p:cNvGrpSpPr/>
          <p:nvPr/>
        </p:nvGrpSpPr>
        <p:grpSpPr>
          <a:xfrm>
            <a:off x="191145" y="319868"/>
            <a:ext cx="6914828" cy="508000"/>
            <a:chOff x="789624" y="1191463"/>
            <a:chExt cx="6914828" cy="508000"/>
          </a:xfrm>
        </p:grpSpPr>
        <p:sp>
          <p:nvSpPr>
            <p:cNvPr id="3" name="AutoShape 52">
              <a:extLst>
                <a:ext uri="{FF2B5EF4-FFF2-40B4-BE49-F238E27FC236}">
                  <a16:creationId xmlns:a16="http://schemas.microsoft.com/office/drawing/2014/main" id="{BD7FD836-716C-18C4-FE6E-8BBE8B6D31EC}"/>
                </a:ext>
              </a:extLst>
            </p:cNvPr>
            <p:cNvSpPr>
              <a:spLocks noChangeArrowheads="1"/>
            </p:cNvSpPr>
            <p:nvPr/>
          </p:nvSpPr>
          <p:spPr bwMode="gray">
            <a:xfrm>
              <a:off x="990600" y="1191463"/>
              <a:ext cx="6713852"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buClrTx/>
                <a:buFontTx/>
                <a:buNone/>
              </a:pPr>
              <a:r>
                <a:rPr lang="en-US" sz="2800" kern="1200" dirty="0">
                  <a:solidFill>
                    <a:prstClr val="black"/>
                  </a:solidFill>
                  <a:latin typeface="Cambria" panose="02040503050406030204" pitchFamily="18" charset="0"/>
                  <a:ea typeface="Cambria" panose="02040503050406030204" pitchFamily="18" charset="0"/>
                  <a:cs typeface="+mn-cs"/>
                </a:rPr>
                <a:t>Extended with </a:t>
              </a:r>
              <a:r>
                <a:rPr lang="en-US" sz="2800" kern="1200" dirty="0" err="1">
                  <a:solidFill>
                    <a:prstClr val="black"/>
                  </a:solidFill>
                  <a:latin typeface="Cambria" panose="02040503050406030204" pitchFamily="18" charset="0"/>
                  <a:ea typeface="Cambria" panose="02040503050406030204" pitchFamily="18" charset="0"/>
                  <a:cs typeface="+mn-cs"/>
                </a:rPr>
                <a:t>TensorFlow</a:t>
              </a:r>
              <a:r>
                <a:rPr lang="en-US" sz="2800" kern="1200" dirty="0">
                  <a:solidFill>
                    <a:prstClr val="black"/>
                  </a:solidFill>
                  <a:latin typeface="Cambria" panose="02040503050406030204" pitchFamily="18" charset="0"/>
                  <a:ea typeface="Cambria" panose="02040503050406030204" pitchFamily="18" charset="0"/>
                  <a:cs typeface="+mn-cs"/>
                </a:rPr>
                <a:t> &amp; more</a:t>
              </a:r>
            </a:p>
          </p:txBody>
        </p:sp>
        <p:grpSp>
          <p:nvGrpSpPr>
            <p:cNvPr id="4" name="Group 17">
              <a:extLst>
                <a:ext uri="{FF2B5EF4-FFF2-40B4-BE49-F238E27FC236}">
                  <a16:creationId xmlns:a16="http://schemas.microsoft.com/office/drawing/2014/main" id="{B8E8B3D3-503A-A889-FC3D-1EBC0A063B40}"/>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26AD7056-DA8C-64AE-0C79-908B21B1E722}"/>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58599BD2-BD9B-64C3-CC41-B4E504FBCC92}"/>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4446D830-0DC7-AEEE-6295-C2101FCBBD37}"/>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pic>
        <p:nvPicPr>
          <p:cNvPr id="8" name="Picture 2" descr="Animated image showing object detection web sample">
            <a:extLst>
              <a:ext uri="{FF2B5EF4-FFF2-40B4-BE49-F238E27FC236}">
                <a16:creationId xmlns:a16="http://schemas.microsoft.com/office/drawing/2014/main" id="{59418032-97EE-2AD5-E6A6-407B534158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9345" y="1070355"/>
            <a:ext cx="9178925" cy="5198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207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4A95B229-34EE-CA0A-C72B-6FF212B6E861}"/>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9DEBD8A5-ECBC-0FB6-DF70-84D366B2409F}"/>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6B039E6B-FEED-CE4D-F1F0-04276C06C652}"/>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grpSp>
        <p:nvGrpSpPr>
          <p:cNvPr id="2" name="Group 1">
            <a:extLst>
              <a:ext uri="{FF2B5EF4-FFF2-40B4-BE49-F238E27FC236}">
                <a16:creationId xmlns:a16="http://schemas.microsoft.com/office/drawing/2014/main" id="{08877207-4A48-7461-7A8C-CE655013D85A}"/>
              </a:ext>
            </a:extLst>
          </p:cNvPr>
          <p:cNvGrpSpPr/>
          <p:nvPr/>
        </p:nvGrpSpPr>
        <p:grpSpPr>
          <a:xfrm>
            <a:off x="167898" y="327617"/>
            <a:ext cx="6372387" cy="508000"/>
            <a:chOff x="789624" y="1191463"/>
            <a:chExt cx="6372387" cy="508000"/>
          </a:xfrm>
        </p:grpSpPr>
        <p:sp>
          <p:nvSpPr>
            <p:cNvPr id="3" name="AutoShape 52">
              <a:extLst>
                <a:ext uri="{FF2B5EF4-FFF2-40B4-BE49-F238E27FC236}">
                  <a16:creationId xmlns:a16="http://schemas.microsoft.com/office/drawing/2014/main" id="{1DDCF644-378C-4D0E-6F42-15884B88C088}"/>
                </a:ext>
              </a:extLst>
            </p:cNvPr>
            <p:cNvSpPr>
              <a:spLocks noChangeArrowheads="1"/>
            </p:cNvSpPr>
            <p:nvPr/>
          </p:nvSpPr>
          <p:spPr bwMode="gray">
            <a:xfrm>
              <a:off x="990600" y="1191463"/>
              <a:ext cx="617141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buClrTx/>
                <a:buFontTx/>
                <a:buNone/>
              </a:pPr>
              <a:r>
                <a:rPr lang="en-US" sz="2800" kern="1200" dirty="0">
                  <a:solidFill>
                    <a:prstClr val="black"/>
                  </a:solidFill>
                  <a:latin typeface="Cambria" panose="02040503050406030204" pitchFamily="18" charset="0"/>
                  <a:ea typeface="Cambria" panose="02040503050406030204" pitchFamily="18" charset="0"/>
                  <a:cs typeface="+mn-cs"/>
                </a:rPr>
                <a:t>High performance and accuracy</a:t>
              </a:r>
            </a:p>
          </p:txBody>
        </p:sp>
        <p:grpSp>
          <p:nvGrpSpPr>
            <p:cNvPr id="4" name="Group 17">
              <a:extLst>
                <a:ext uri="{FF2B5EF4-FFF2-40B4-BE49-F238E27FC236}">
                  <a16:creationId xmlns:a16="http://schemas.microsoft.com/office/drawing/2014/main" id="{E0B2BAF3-8988-33E2-71B2-902C28E28B1D}"/>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FBDF4D07-DFC1-3E05-0B6B-67D25C88B17F}"/>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56A58EA4-348F-C5DA-1E02-721AA12E846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36CDD97E-D6B0-CE75-3B20-40ECEA38C003}"/>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sp>
        <p:nvSpPr>
          <p:cNvPr id="8" name="Rectangle 7">
            <a:extLst>
              <a:ext uri="{FF2B5EF4-FFF2-40B4-BE49-F238E27FC236}">
                <a16:creationId xmlns:a16="http://schemas.microsoft.com/office/drawing/2014/main" id="{01801C2B-2C82-7303-7A24-C0F9BC913D1B}"/>
              </a:ext>
            </a:extLst>
          </p:cNvPr>
          <p:cNvSpPr/>
          <p:nvPr/>
        </p:nvSpPr>
        <p:spPr>
          <a:xfrm>
            <a:off x="518308" y="1140417"/>
            <a:ext cx="11231990" cy="2677656"/>
          </a:xfrm>
          <a:prstGeom prst="rect">
            <a:avLst/>
          </a:prstGeom>
        </p:spPr>
        <p:txBody>
          <a:bodyPr wrap="square">
            <a:spAutoFit/>
          </a:bodyPr>
          <a:lstStyle/>
          <a:p>
            <a:pPr marL="285750" indent="-285750" algn="just">
              <a:buClrTx/>
              <a:buFont typeface="Wingdings" panose="05000000000000000000" pitchFamily="2" charset="2"/>
              <a:buChar char="v"/>
            </a:pPr>
            <a:r>
              <a:rPr lang="en-US" sz="2400" kern="1200">
                <a:solidFill>
                  <a:prstClr val="black"/>
                </a:solidFill>
                <a:latin typeface="Cambria" panose="02040503050406030204" pitchFamily="18" charset="0"/>
                <a:ea typeface="Cambria" panose="02040503050406030204" pitchFamily="18" charset="0"/>
                <a:cs typeface="+mn-cs"/>
              </a:rPr>
              <a:t>Using a 9GB Amazon review data set, ML.NET trained a sentiment analysis model with 95% accuracy. Other popular machine learning frameworks failed to process the dataset due to memory errors. Training on 10% of the data set, to let all the frameworks complete training, ML.NET demonstrated the highest speed and accuracy.</a:t>
            </a:r>
          </a:p>
          <a:p>
            <a:pPr marL="285750" indent="-285750" algn="just">
              <a:buClrTx/>
              <a:buFont typeface="Wingdings" panose="05000000000000000000" pitchFamily="2" charset="2"/>
              <a:buChar char="v"/>
            </a:pPr>
            <a:r>
              <a:rPr lang="en-US" sz="2400" kern="1200">
                <a:solidFill>
                  <a:prstClr val="black"/>
                </a:solidFill>
                <a:latin typeface="Cambria" panose="02040503050406030204" pitchFamily="18" charset="0"/>
                <a:ea typeface="Cambria" panose="02040503050406030204" pitchFamily="18" charset="0"/>
                <a:cs typeface="+mn-cs"/>
              </a:rPr>
              <a:t>The performance evaluation found similar results in other machine learning scenarios, including click-through rate prediction and flight delay prediction.</a:t>
            </a:r>
            <a:endParaRPr lang="en-US" sz="2400" kern="1200" dirty="0">
              <a:solidFill>
                <a:prstClr val="black"/>
              </a:solidFill>
              <a:latin typeface="Cambria" panose="02040503050406030204" pitchFamily="18" charset="0"/>
              <a:ea typeface="Cambria" panose="02040503050406030204" pitchFamily="18" charset="0"/>
              <a:cs typeface="+mn-cs"/>
            </a:endParaRPr>
          </a:p>
        </p:txBody>
      </p:sp>
      <p:sp>
        <p:nvSpPr>
          <p:cNvPr id="9" name="AutoShape 2" descr="Training on ~900 MB of an Amazon review dataset, ML.NET produced a model with 93% accuracy, scikit-learn with 92%, and H2O with 85%. ML.NET took 11 minutes to train and test the model, scikit-learn took 66 minutes, and H2O took 105 minutes.">
            <a:extLst>
              <a:ext uri="{FF2B5EF4-FFF2-40B4-BE49-F238E27FC236}">
                <a16:creationId xmlns:a16="http://schemas.microsoft.com/office/drawing/2014/main" id="{CF279657-E707-EF71-6E69-AA6A3A15560A}"/>
              </a:ext>
            </a:extLst>
          </p:cNvPr>
          <p:cNvSpPr>
            <a:spLocks noChangeAspect="1" noChangeArrowheads="1"/>
          </p:cNvSpPr>
          <p:nvPr/>
        </p:nvSpPr>
        <p:spPr bwMode="auto">
          <a:xfrm>
            <a:off x="5959098" y="312161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Tx/>
              <a:buFontTx/>
              <a:buNone/>
            </a:pPr>
            <a:endParaRPr lang="en-US" sz="1800" kern="1200">
              <a:solidFill>
                <a:prstClr val="black"/>
              </a:solidFill>
              <a:latin typeface="Calibri"/>
              <a:ea typeface="+mn-ea"/>
              <a:cs typeface="+mn-cs"/>
            </a:endParaRPr>
          </a:p>
        </p:txBody>
      </p:sp>
      <p:pic>
        <p:nvPicPr>
          <p:cNvPr id="10" name="Picture 9">
            <a:extLst>
              <a:ext uri="{FF2B5EF4-FFF2-40B4-BE49-F238E27FC236}">
                <a16:creationId xmlns:a16="http://schemas.microsoft.com/office/drawing/2014/main" id="{DBF526D2-6F50-B21E-8795-609D319559FB}"/>
              </a:ext>
            </a:extLst>
          </p:cNvPr>
          <p:cNvPicPr>
            <a:picLocks noChangeAspect="1"/>
          </p:cNvPicPr>
          <p:nvPr/>
        </p:nvPicPr>
        <p:blipFill>
          <a:blip r:embed="rId3"/>
          <a:stretch>
            <a:fillRect/>
          </a:stretch>
        </p:blipFill>
        <p:spPr>
          <a:xfrm>
            <a:off x="1920498" y="3807417"/>
            <a:ext cx="9067800" cy="2375500"/>
          </a:xfrm>
          <a:prstGeom prst="rect">
            <a:avLst/>
          </a:prstGeom>
        </p:spPr>
      </p:pic>
    </p:spTree>
    <p:extLst>
      <p:ext uri="{BB962C8B-B14F-4D97-AF65-F5344CB8AC3E}">
        <p14:creationId xmlns:p14="http://schemas.microsoft.com/office/powerpoint/2010/main" val="3502197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FE0435B9-0D09-17EA-5045-844E1AE017B7}"/>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6FB3B4EB-BC66-F8D4-5C9C-F218EA4D78E6}"/>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B1A11A64-B7A2-ACD6-DBFD-C21B84AD24FC}"/>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grpSp>
        <p:nvGrpSpPr>
          <p:cNvPr id="2" name="Group 1">
            <a:extLst>
              <a:ext uri="{FF2B5EF4-FFF2-40B4-BE49-F238E27FC236}">
                <a16:creationId xmlns:a16="http://schemas.microsoft.com/office/drawing/2014/main" id="{77EEAB7B-60DB-5DE7-C678-0A841182351F}"/>
              </a:ext>
            </a:extLst>
          </p:cNvPr>
          <p:cNvGrpSpPr/>
          <p:nvPr/>
        </p:nvGrpSpPr>
        <p:grpSpPr>
          <a:xfrm>
            <a:off x="194732" y="281122"/>
            <a:ext cx="6113078" cy="508000"/>
            <a:chOff x="789624" y="1191463"/>
            <a:chExt cx="6113078" cy="508000"/>
          </a:xfrm>
        </p:grpSpPr>
        <p:sp>
          <p:nvSpPr>
            <p:cNvPr id="3" name="AutoShape 52">
              <a:extLst>
                <a:ext uri="{FF2B5EF4-FFF2-40B4-BE49-F238E27FC236}">
                  <a16:creationId xmlns:a16="http://schemas.microsoft.com/office/drawing/2014/main" id="{FA202DD6-F4E7-CB1B-6CD0-3CC5496F2F47}"/>
                </a:ext>
              </a:extLst>
            </p:cNvPr>
            <p:cNvSpPr>
              <a:spLocks noChangeArrowheads="1"/>
            </p:cNvSpPr>
            <p:nvPr/>
          </p:nvSpPr>
          <p:spPr bwMode="gray">
            <a:xfrm>
              <a:off x="990600" y="1191463"/>
              <a:ext cx="5912102"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buClrTx/>
                <a:buFontTx/>
                <a:buNone/>
              </a:pPr>
              <a:r>
                <a:rPr lang="en-US" sz="2800" kern="1200" dirty="0">
                  <a:solidFill>
                    <a:prstClr val="black"/>
                  </a:solidFill>
                  <a:latin typeface="Cambria" panose="02040503050406030204" pitchFamily="18" charset="0"/>
                  <a:ea typeface="Cambria" panose="02040503050406030204" pitchFamily="18" charset="0"/>
                  <a:cs typeface="+mn-cs"/>
                </a:rPr>
                <a:t>Trusted and proven at scale</a:t>
              </a:r>
            </a:p>
          </p:txBody>
        </p:sp>
        <p:grpSp>
          <p:nvGrpSpPr>
            <p:cNvPr id="4" name="Group 17">
              <a:extLst>
                <a:ext uri="{FF2B5EF4-FFF2-40B4-BE49-F238E27FC236}">
                  <a16:creationId xmlns:a16="http://schemas.microsoft.com/office/drawing/2014/main" id="{54DED4F5-7DE8-0684-F133-A7055BDE7631}"/>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B53FDF10-D843-E354-C49A-64EB0A067977}"/>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9E059D0E-5C86-357E-85BC-5B92C571BB3E}"/>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EA7E6A63-9A9F-A7B6-702F-64791898F8EC}"/>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sp>
        <p:nvSpPr>
          <p:cNvPr id="8" name="Rectangle 7">
            <a:extLst>
              <a:ext uri="{FF2B5EF4-FFF2-40B4-BE49-F238E27FC236}">
                <a16:creationId xmlns:a16="http://schemas.microsoft.com/office/drawing/2014/main" id="{1313296E-52CB-1235-7C47-29335C49AF6E}"/>
              </a:ext>
            </a:extLst>
          </p:cNvPr>
          <p:cNvSpPr/>
          <p:nvPr/>
        </p:nvSpPr>
        <p:spPr>
          <a:xfrm>
            <a:off x="545142" y="1093922"/>
            <a:ext cx="11231990" cy="830997"/>
          </a:xfrm>
          <a:prstGeom prst="rect">
            <a:avLst/>
          </a:prstGeom>
        </p:spPr>
        <p:txBody>
          <a:bodyPr wrap="square">
            <a:spAutoFit/>
          </a:bodyPr>
          <a:lstStyle/>
          <a:p>
            <a:pPr marL="285750" indent="-285750">
              <a:buClrTx/>
              <a:buFont typeface="Wingdings" panose="05000000000000000000" pitchFamily="2" charset="2"/>
              <a:buChar char="v"/>
            </a:pPr>
            <a:r>
              <a:rPr lang="en-US" sz="2400" kern="1200">
                <a:solidFill>
                  <a:prstClr val="black"/>
                </a:solidFill>
                <a:latin typeface="Cambria" panose="02040503050406030204" pitchFamily="18" charset="0"/>
                <a:ea typeface="Cambria" panose="02040503050406030204" pitchFamily="18" charset="0"/>
                <a:cs typeface="+mn-cs"/>
              </a:rPr>
              <a:t>Use the same ML framework used by recognized Microsoft products like Power BI, Microsoft Defender, Outlook, and Bing.</a:t>
            </a:r>
            <a:endParaRPr lang="en-US" sz="2400" kern="1200" dirty="0">
              <a:solidFill>
                <a:prstClr val="black"/>
              </a:solidFill>
              <a:latin typeface="Cambria" panose="02040503050406030204" pitchFamily="18" charset="0"/>
              <a:ea typeface="Cambria" panose="02040503050406030204" pitchFamily="18" charset="0"/>
              <a:cs typeface="+mn-cs"/>
            </a:endParaRPr>
          </a:p>
        </p:txBody>
      </p:sp>
      <p:pic>
        <p:nvPicPr>
          <p:cNvPr id="9" name="Picture 8">
            <a:extLst>
              <a:ext uri="{FF2B5EF4-FFF2-40B4-BE49-F238E27FC236}">
                <a16:creationId xmlns:a16="http://schemas.microsoft.com/office/drawing/2014/main" id="{BA433A21-C20C-9A82-B8E2-68B25C5314CA}"/>
              </a:ext>
            </a:extLst>
          </p:cNvPr>
          <p:cNvPicPr>
            <a:picLocks noChangeAspect="1"/>
          </p:cNvPicPr>
          <p:nvPr/>
        </p:nvPicPr>
        <p:blipFill>
          <a:blip r:embed="rId3"/>
          <a:stretch>
            <a:fillRect/>
          </a:stretch>
        </p:blipFill>
        <p:spPr>
          <a:xfrm>
            <a:off x="728132" y="2160722"/>
            <a:ext cx="3494128" cy="3810000"/>
          </a:xfrm>
          <a:prstGeom prst="rect">
            <a:avLst/>
          </a:prstGeom>
        </p:spPr>
      </p:pic>
      <p:pic>
        <p:nvPicPr>
          <p:cNvPr id="10" name="Picture 9">
            <a:extLst>
              <a:ext uri="{FF2B5EF4-FFF2-40B4-BE49-F238E27FC236}">
                <a16:creationId xmlns:a16="http://schemas.microsoft.com/office/drawing/2014/main" id="{FC7A769D-FF98-ACEC-C55B-A359004F2953}"/>
              </a:ext>
            </a:extLst>
          </p:cNvPr>
          <p:cNvPicPr>
            <a:picLocks noChangeAspect="1"/>
          </p:cNvPicPr>
          <p:nvPr/>
        </p:nvPicPr>
        <p:blipFill>
          <a:blip r:embed="rId4"/>
          <a:stretch>
            <a:fillRect/>
          </a:stretch>
        </p:blipFill>
        <p:spPr>
          <a:xfrm>
            <a:off x="4655626" y="2115357"/>
            <a:ext cx="3494128" cy="3900730"/>
          </a:xfrm>
          <a:prstGeom prst="rect">
            <a:avLst/>
          </a:prstGeom>
        </p:spPr>
      </p:pic>
      <p:pic>
        <p:nvPicPr>
          <p:cNvPr id="11" name="Picture 10">
            <a:extLst>
              <a:ext uri="{FF2B5EF4-FFF2-40B4-BE49-F238E27FC236}">
                <a16:creationId xmlns:a16="http://schemas.microsoft.com/office/drawing/2014/main" id="{4DDCD166-6779-B68E-730B-8FDA4F55760D}"/>
              </a:ext>
            </a:extLst>
          </p:cNvPr>
          <p:cNvPicPr>
            <a:picLocks noChangeAspect="1"/>
          </p:cNvPicPr>
          <p:nvPr/>
        </p:nvPicPr>
        <p:blipFill>
          <a:blip r:embed="rId5"/>
          <a:stretch>
            <a:fillRect/>
          </a:stretch>
        </p:blipFill>
        <p:spPr>
          <a:xfrm>
            <a:off x="8499924" y="2160722"/>
            <a:ext cx="3380385" cy="3768825"/>
          </a:xfrm>
          <a:prstGeom prst="rect">
            <a:avLst/>
          </a:prstGeom>
        </p:spPr>
      </p:pic>
    </p:spTree>
    <p:extLst>
      <p:ext uri="{BB962C8B-B14F-4D97-AF65-F5344CB8AC3E}">
        <p14:creationId xmlns:p14="http://schemas.microsoft.com/office/powerpoint/2010/main" val="2975855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5146CE5B-B92B-91AD-F502-335ABE09342C}"/>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0BA5BA82-DEA7-1971-3915-A6792E204C89}"/>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57C7FD35-12BF-158D-0595-8914561CD105}"/>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grpSp>
        <p:nvGrpSpPr>
          <p:cNvPr id="2" name="Group 1">
            <a:extLst>
              <a:ext uri="{FF2B5EF4-FFF2-40B4-BE49-F238E27FC236}">
                <a16:creationId xmlns:a16="http://schemas.microsoft.com/office/drawing/2014/main" id="{60A2B003-1040-B5AB-7B1D-DE317BB90AAF}"/>
              </a:ext>
            </a:extLst>
          </p:cNvPr>
          <p:cNvGrpSpPr/>
          <p:nvPr/>
        </p:nvGrpSpPr>
        <p:grpSpPr>
          <a:xfrm>
            <a:off x="206644" y="296322"/>
            <a:ext cx="6651356" cy="508000"/>
            <a:chOff x="789624" y="1191463"/>
            <a:chExt cx="6651356" cy="508000"/>
          </a:xfrm>
        </p:grpSpPr>
        <p:sp>
          <p:nvSpPr>
            <p:cNvPr id="3" name="AutoShape 52">
              <a:extLst>
                <a:ext uri="{FF2B5EF4-FFF2-40B4-BE49-F238E27FC236}">
                  <a16:creationId xmlns:a16="http://schemas.microsoft.com/office/drawing/2014/main" id="{6B824641-1A3E-AFD2-2636-AC41C750EF7B}"/>
                </a:ext>
              </a:extLst>
            </p:cNvPr>
            <p:cNvSpPr>
              <a:spLocks noChangeArrowheads="1"/>
            </p:cNvSpPr>
            <p:nvPr/>
          </p:nvSpPr>
          <p:spPr bwMode="gray">
            <a:xfrm>
              <a:off x="990600" y="1191463"/>
              <a:ext cx="645038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buClrTx/>
                <a:buFontTx/>
                <a:buNone/>
              </a:pPr>
              <a:r>
                <a:rPr lang="en-US" sz="2800" kern="1200" dirty="0">
                  <a:solidFill>
                    <a:prstClr val="black"/>
                  </a:solidFill>
                  <a:latin typeface="Cambria" panose="02040503050406030204" pitchFamily="18" charset="0"/>
                  <a:ea typeface="Cambria" panose="02040503050406030204" pitchFamily="18" charset="0"/>
                  <a:cs typeface="+mn-cs"/>
                </a:rPr>
                <a:t>Trusted and proven at scale</a:t>
              </a:r>
            </a:p>
          </p:txBody>
        </p:sp>
        <p:grpSp>
          <p:nvGrpSpPr>
            <p:cNvPr id="4" name="Group 17">
              <a:extLst>
                <a:ext uri="{FF2B5EF4-FFF2-40B4-BE49-F238E27FC236}">
                  <a16:creationId xmlns:a16="http://schemas.microsoft.com/office/drawing/2014/main" id="{C24C6DEF-7913-E449-7644-84E6A0B4CD0C}"/>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08D814E9-67E6-EE5A-7CF0-438D5D10AD7D}"/>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15C995BC-D0EB-374F-D488-27F5B17F2081}"/>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D6A9072F-74A6-51D7-925A-C7C2B9CA986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pic>
        <p:nvPicPr>
          <p:cNvPr id="8" name="Picture 7">
            <a:extLst>
              <a:ext uri="{FF2B5EF4-FFF2-40B4-BE49-F238E27FC236}">
                <a16:creationId xmlns:a16="http://schemas.microsoft.com/office/drawing/2014/main" id="{215D87D8-C9E1-582C-DD04-97817DD95A46}"/>
              </a:ext>
            </a:extLst>
          </p:cNvPr>
          <p:cNvPicPr>
            <a:picLocks noChangeAspect="1"/>
          </p:cNvPicPr>
          <p:nvPr/>
        </p:nvPicPr>
        <p:blipFill>
          <a:blip r:embed="rId3"/>
          <a:stretch>
            <a:fillRect/>
          </a:stretch>
        </p:blipFill>
        <p:spPr>
          <a:xfrm>
            <a:off x="2721244" y="932240"/>
            <a:ext cx="7498190" cy="2496760"/>
          </a:xfrm>
          <a:prstGeom prst="rect">
            <a:avLst/>
          </a:prstGeom>
        </p:spPr>
      </p:pic>
      <p:pic>
        <p:nvPicPr>
          <p:cNvPr id="9" name="Picture 8">
            <a:extLst>
              <a:ext uri="{FF2B5EF4-FFF2-40B4-BE49-F238E27FC236}">
                <a16:creationId xmlns:a16="http://schemas.microsoft.com/office/drawing/2014/main" id="{9741B6ED-4129-494D-A2EF-4D963E2C0C85}"/>
              </a:ext>
            </a:extLst>
          </p:cNvPr>
          <p:cNvPicPr>
            <a:picLocks noChangeAspect="1"/>
          </p:cNvPicPr>
          <p:nvPr/>
        </p:nvPicPr>
        <p:blipFill>
          <a:blip r:embed="rId4"/>
          <a:stretch>
            <a:fillRect/>
          </a:stretch>
        </p:blipFill>
        <p:spPr>
          <a:xfrm>
            <a:off x="2797444" y="3556918"/>
            <a:ext cx="7421990" cy="2632204"/>
          </a:xfrm>
          <a:prstGeom prst="rect">
            <a:avLst/>
          </a:prstGeom>
        </p:spPr>
      </p:pic>
    </p:spTree>
    <p:extLst>
      <p:ext uri="{BB962C8B-B14F-4D97-AF65-F5344CB8AC3E}">
        <p14:creationId xmlns:p14="http://schemas.microsoft.com/office/powerpoint/2010/main" val="3076983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B22A9A15-25A5-E2D4-788D-45B952C332F1}"/>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5AF1DA00-7900-70C3-CB6E-FE0515D3E7EF}"/>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5A84CED1-5E1B-A1A8-0183-234D1A78E9A6}"/>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grpSp>
        <p:nvGrpSpPr>
          <p:cNvPr id="2" name="Group 1">
            <a:extLst>
              <a:ext uri="{FF2B5EF4-FFF2-40B4-BE49-F238E27FC236}">
                <a16:creationId xmlns:a16="http://schemas.microsoft.com/office/drawing/2014/main" id="{94EB3C1B-7367-5587-C753-DA36CF1779B8}"/>
              </a:ext>
            </a:extLst>
          </p:cNvPr>
          <p:cNvGrpSpPr/>
          <p:nvPr/>
        </p:nvGrpSpPr>
        <p:grpSpPr>
          <a:xfrm>
            <a:off x="160150" y="319868"/>
            <a:ext cx="4620576" cy="508000"/>
            <a:chOff x="789624" y="1191463"/>
            <a:chExt cx="4620576" cy="508000"/>
          </a:xfrm>
        </p:grpSpPr>
        <p:sp>
          <p:nvSpPr>
            <p:cNvPr id="3" name="AutoShape 52">
              <a:extLst>
                <a:ext uri="{FF2B5EF4-FFF2-40B4-BE49-F238E27FC236}">
                  <a16:creationId xmlns:a16="http://schemas.microsoft.com/office/drawing/2014/main" id="{33BC385E-857C-6034-D895-4AE8B7E76F9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buClrTx/>
                <a:buFontTx/>
                <a:buNone/>
              </a:pPr>
              <a:r>
                <a:rPr lang="en-US" sz="2800" b="1" kern="1200" dirty="0">
                  <a:solidFill>
                    <a:prstClr val="black"/>
                  </a:solidFill>
                  <a:latin typeface="Cambria" panose="02040503050406030204" pitchFamily="18" charset="0"/>
                  <a:ea typeface="+mn-ea"/>
                  <a:cs typeface="+mn-cs"/>
                </a:rPr>
                <a:t>Sample ML.NET Builder</a:t>
              </a:r>
            </a:p>
          </p:txBody>
        </p:sp>
        <p:grpSp>
          <p:nvGrpSpPr>
            <p:cNvPr id="4" name="Group 17">
              <a:extLst>
                <a:ext uri="{FF2B5EF4-FFF2-40B4-BE49-F238E27FC236}">
                  <a16:creationId xmlns:a16="http://schemas.microsoft.com/office/drawing/2014/main" id="{01082D6D-E185-28B3-CF9E-3FB7800EDDBD}"/>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8BA5F95C-2A7A-DA62-7AF8-4DFA93BC1985}"/>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C31E4081-6F74-C51B-39A4-0CD387A1E364}"/>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5C349DA6-3A17-2382-08D8-BB2287535F8A}"/>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sp>
        <p:nvSpPr>
          <p:cNvPr id="8" name="Content Placeholder 2">
            <a:extLst>
              <a:ext uri="{FF2B5EF4-FFF2-40B4-BE49-F238E27FC236}">
                <a16:creationId xmlns:a16="http://schemas.microsoft.com/office/drawing/2014/main" id="{FB548381-2634-0D20-65E1-EFF01AD173B5}"/>
              </a:ext>
            </a:extLst>
          </p:cNvPr>
          <p:cNvSpPr txBox="1">
            <a:spLocks/>
          </p:cNvSpPr>
          <p:nvPr/>
        </p:nvSpPr>
        <p:spPr>
          <a:xfrm>
            <a:off x="464950" y="913593"/>
            <a:ext cx="11430000" cy="6000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ClrTx/>
              <a:buFont typeface="Wingdings" panose="05000000000000000000" pitchFamily="2" charset="2"/>
              <a:buChar char="v"/>
            </a:pPr>
            <a:r>
              <a:rPr lang="en-US" sz="2400" b="1">
                <a:solidFill>
                  <a:prstClr val="black"/>
                </a:solidFill>
                <a:latin typeface="Cambria" panose="02040503050406030204" pitchFamily="18" charset="0"/>
              </a:rPr>
              <a:t>Sentiment</a:t>
            </a:r>
            <a:r>
              <a:rPr lang="en-US" sz="2400">
                <a:solidFill>
                  <a:prstClr val="black"/>
                </a:solidFill>
                <a:latin typeface="Cambria" panose="02040503050406030204" pitchFamily="18" charset="0"/>
              </a:rPr>
              <a:t> model sample</a:t>
            </a:r>
            <a:endParaRPr lang="vi-VN" sz="2400" dirty="0">
              <a:solidFill>
                <a:prstClr val="black"/>
              </a:solidFill>
              <a:latin typeface="Cambria" panose="02040503050406030204" pitchFamily="18" charset="0"/>
            </a:endParaRPr>
          </a:p>
        </p:txBody>
      </p:sp>
      <p:sp>
        <p:nvSpPr>
          <p:cNvPr id="9" name="TextBox 8">
            <a:extLst>
              <a:ext uri="{FF2B5EF4-FFF2-40B4-BE49-F238E27FC236}">
                <a16:creationId xmlns:a16="http://schemas.microsoft.com/office/drawing/2014/main" id="{2978F904-43BE-DE68-BA72-D9E9B8660EA2}"/>
              </a:ext>
            </a:extLst>
          </p:cNvPr>
          <p:cNvSpPr txBox="1"/>
          <p:nvPr/>
        </p:nvSpPr>
        <p:spPr>
          <a:xfrm>
            <a:off x="617350" y="1599393"/>
            <a:ext cx="11049000" cy="3785652"/>
          </a:xfrm>
          <a:prstGeom prst="rect">
            <a:avLst/>
          </a:prstGeom>
          <a:noFill/>
        </p:spPr>
        <p:txBody>
          <a:bodyPr wrap="square">
            <a:spAutoFit/>
          </a:bodyPr>
          <a:lstStyle/>
          <a:p>
            <a:pPr algn="just">
              <a:buClrTx/>
              <a:buFontTx/>
              <a:buNone/>
            </a:pPr>
            <a:r>
              <a:rPr lang="en-US" sz="2400" kern="1200">
                <a:solidFill>
                  <a:prstClr val="black"/>
                </a:solidFill>
                <a:latin typeface="Times New Roman" panose="02020603050405020304" pitchFamily="18" charset="0"/>
                <a:ea typeface="+mn-ea"/>
                <a:cs typeface="Times New Roman" panose="02020603050405020304" pitchFamily="18" charset="0"/>
              </a:rPr>
              <a:t>Download the Sentiment Labelled Sentences datasets from the UCI Machine Learning Repository. Unzip sentiment labelled </a:t>
            </a:r>
            <a:r>
              <a:rPr lang="en-US" sz="2400" b="1" kern="1200">
                <a:solidFill>
                  <a:prstClr val="black"/>
                </a:solidFill>
                <a:latin typeface="Times New Roman" panose="02020603050405020304" pitchFamily="18" charset="0"/>
                <a:ea typeface="+mn-ea"/>
                <a:cs typeface="Times New Roman" panose="02020603050405020304" pitchFamily="18" charset="0"/>
              </a:rPr>
              <a:t>sentences.zip </a:t>
            </a:r>
            <a:r>
              <a:rPr lang="en-US" sz="2400" kern="1200">
                <a:solidFill>
                  <a:prstClr val="black"/>
                </a:solidFill>
                <a:latin typeface="Times New Roman" panose="02020603050405020304" pitchFamily="18" charset="0"/>
                <a:ea typeface="+mn-ea"/>
                <a:cs typeface="Times New Roman" panose="02020603050405020304" pitchFamily="18" charset="0"/>
              </a:rPr>
              <a:t>and save the </a:t>
            </a:r>
            <a:r>
              <a:rPr lang="en-US" sz="2400" b="1" kern="1200">
                <a:solidFill>
                  <a:prstClr val="black"/>
                </a:solidFill>
                <a:latin typeface="Times New Roman" panose="02020603050405020304" pitchFamily="18" charset="0"/>
                <a:ea typeface="+mn-ea"/>
                <a:cs typeface="Times New Roman" panose="02020603050405020304" pitchFamily="18" charset="0"/>
              </a:rPr>
              <a:t>yelp_labelled.txt </a:t>
            </a:r>
            <a:r>
              <a:rPr lang="en-US" sz="2400" kern="1200">
                <a:solidFill>
                  <a:prstClr val="black"/>
                </a:solidFill>
                <a:latin typeface="Times New Roman" panose="02020603050405020304" pitchFamily="18" charset="0"/>
                <a:ea typeface="+mn-ea"/>
                <a:cs typeface="Times New Roman" panose="02020603050405020304" pitchFamily="18" charset="0"/>
              </a:rPr>
              <a:t>file to the myMLApp directory.</a:t>
            </a:r>
          </a:p>
          <a:p>
            <a:pPr algn="just">
              <a:buClrTx/>
              <a:buFontTx/>
              <a:buNone/>
            </a:pPr>
            <a:r>
              <a:rPr lang="en-US" sz="2400" kern="1200">
                <a:solidFill>
                  <a:prstClr val="black"/>
                </a:solidFill>
                <a:latin typeface="Times New Roman" panose="02020603050405020304" pitchFamily="18" charset="0"/>
                <a:ea typeface="+mn-ea"/>
                <a:cs typeface="Times New Roman" panose="02020603050405020304" pitchFamily="18" charset="0"/>
                <a:hlinkClick r:id="rId3"/>
              </a:rPr>
              <a:t>https://archive.ics.uci.edu/ml/machine-learning-databases/00331/sentiment%20labelled%20sentences.zip</a:t>
            </a:r>
            <a:r>
              <a:rPr lang="en-US" sz="2400" kern="1200">
                <a:solidFill>
                  <a:prstClr val="black"/>
                </a:solidFill>
                <a:latin typeface="Times New Roman" panose="02020603050405020304" pitchFamily="18" charset="0"/>
                <a:ea typeface="+mn-ea"/>
                <a:cs typeface="Times New Roman" panose="02020603050405020304" pitchFamily="18" charset="0"/>
              </a:rPr>
              <a:t> </a:t>
            </a:r>
          </a:p>
          <a:p>
            <a:pPr algn="just">
              <a:buClrTx/>
              <a:buFontTx/>
              <a:buNone/>
            </a:pPr>
            <a:endParaRPr lang="en-US" sz="2400" kern="1200">
              <a:solidFill>
                <a:prstClr val="black"/>
              </a:solidFill>
              <a:latin typeface="Times New Roman" panose="02020603050405020304" pitchFamily="18" charset="0"/>
              <a:ea typeface="+mn-ea"/>
              <a:cs typeface="Times New Roman" panose="02020603050405020304" pitchFamily="18" charset="0"/>
            </a:endParaRPr>
          </a:p>
          <a:p>
            <a:pPr algn="just">
              <a:buClrTx/>
              <a:buFontTx/>
              <a:buNone/>
            </a:pPr>
            <a:r>
              <a:rPr lang="en-US" sz="2400" kern="1200">
                <a:solidFill>
                  <a:prstClr val="black"/>
                </a:solidFill>
                <a:latin typeface="Times New Roman" panose="02020603050405020304" pitchFamily="18" charset="0"/>
                <a:ea typeface="+mn-ea"/>
                <a:cs typeface="Times New Roman" panose="02020603050405020304" pitchFamily="18" charset="0"/>
              </a:rPr>
              <a:t>Each row in </a:t>
            </a:r>
            <a:r>
              <a:rPr lang="en-US" sz="2400" b="1" kern="1200">
                <a:solidFill>
                  <a:prstClr val="black"/>
                </a:solidFill>
                <a:latin typeface="Times New Roman" panose="02020603050405020304" pitchFamily="18" charset="0"/>
                <a:ea typeface="+mn-ea"/>
                <a:cs typeface="Times New Roman" panose="02020603050405020304" pitchFamily="18" charset="0"/>
              </a:rPr>
              <a:t>yelp_labelled.txt </a:t>
            </a:r>
            <a:r>
              <a:rPr lang="en-US" sz="2400" kern="1200">
                <a:solidFill>
                  <a:prstClr val="black"/>
                </a:solidFill>
                <a:latin typeface="Times New Roman" panose="02020603050405020304" pitchFamily="18" charset="0"/>
                <a:ea typeface="+mn-ea"/>
                <a:cs typeface="Times New Roman" panose="02020603050405020304" pitchFamily="18" charset="0"/>
              </a:rPr>
              <a:t>represents a different review of a restaurant left by a user on Yelp. The first column represents the comment left by the user, and the second column represents the sentiment of the text (0 is negative, 1 is positive). The columns are separated by tabs, and the dataset has no header. The data looks like the following:</a:t>
            </a:r>
          </a:p>
        </p:txBody>
      </p:sp>
    </p:spTree>
    <p:extLst>
      <p:ext uri="{BB962C8B-B14F-4D97-AF65-F5344CB8AC3E}">
        <p14:creationId xmlns:p14="http://schemas.microsoft.com/office/powerpoint/2010/main" val="3479346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814E1131-F7A6-2E17-775D-0E323CAB9525}"/>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78B56FDE-1DC0-3C8C-D1BC-8CBDB4DD01C6}"/>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D5EEEBED-A3C5-DC23-9E1E-01D84A833DA3}"/>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grpSp>
        <p:nvGrpSpPr>
          <p:cNvPr id="2" name="Group 1">
            <a:extLst>
              <a:ext uri="{FF2B5EF4-FFF2-40B4-BE49-F238E27FC236}">
                <a16:creationId xmlns:a16="http://schemas.microsoft.com/office/drawing/2014/main" id="{6FF2EC06-87D2-A310-6B27-703A6C4D7E45}"/>
              </a:ext>
            </a:extLst>
          </p:cNvPr>
          <p:cNvGrpSpPr/>
          <p:nvPr/>
        </p:nvGrpSpPr>
        <p:grpSpPr>
          <a:xfrm>
            <a:off x="284135" y="310455"/>
            <a:ext cx="4620576" cy="508000"/>
            <a:chOff x="789624" y="1191463"/>
            <a:chExt cx="4620576" cy="508000"/>
          </a:xfrm>
        </p:grpSpPr>
        <p:sp>
          <p:nvSpPr>
            <p:cNvPr id="3" name="AutoShape 52">
              <a:extLst>
                <a:ext uri="{FF2B5EF4-FFF2-40B4-BE49-F238E27FC236}">
                  <a16:creationId xmlns:a16="http://schemas.microsoft.com/office/drawing/2014/main" id="{5F4F5422-D461-5CAC-CFF5-86E34BABA896}"/>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buClrTx/>
                <a:buFontTx/>
                <a:buNone/>
              </a:pPr>
              <a:r>
                <a:rPr lang="en-US" sz="2800" b="1" kern="1200" dirty="0">
                  <a:solidFill>
                    <a:prstClr val="black"/>
                  </a:solidFill>
                  <a:latin typeface="Cambria" panose="02040503050406030204" pitchFamily="18" charset="0"/>
                  <a:ea typeface="+mn-ea"/>
                  <a:cs typeface="+mn-cs"/>
                </a:rPr>
                <a:t>Sample ML.NET Builder</a:t>
              </a:r>
            </a:p>
          </p:txBody>
        </p:sp>
        <p:grpSp>
          <p:nvGrpSpPr>
            <p:cNvPr id="4" name="Group 17">
              <a:extLst>
                <a:ext uri="{FF2B5EF4-FFF2-40B4-BE49-F238E27FC236}">
                  <a16:creationId xmlns:a16="http://schemas.microsoft.com/office/drawing/2014/main" id="{D1FC73DE-ECE4-B55C-0D76-BFD575C21DD5}"/>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FDDE4978-D4BC-6148-E3F4-68FF4CAB1CCC}"/>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8A28AA4C-D123-48A9-12BA-9EA690A5610B}"/>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74B08430-0D4C-06C3-E17B-4C9E51B9477E}"/>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sp>
        <p:nvSpPr>
          <p:cNvPr id="8" name="Content Placeholder 2">
            <a:extLst>
              <a:ext uri="{FF2B5EF4-FFF2-40B4-BE49-F238E27FC236}">
                <a16:creationId xmlns:a16="http://schemas.microsoft.com/office/drawing/2014/main" id="{7F0B802A-3EF7-D4B3-3A2F-DF0826F6BF2B}"/>
              </a:ext>
            </a:extLst>
          </p:cNvPr>
          <p:cNvSpPr txBox="1">
            <a:spLocks/>
          </p:cNvSpPr>
          <p:nvPr/>
        </p:nvSpPr>
        <p:spPr>
          <a:xfrm>
            <a:off x="588935" y="904180"/>
            <a:ext cx="11430000" cy="6000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ClrTx/>
              <a:buFont typeface="Wingdings" panose="05000000000000000000" pitchFamily="2" charset="2"/>
              <a:buChar char="v"/>
            </a:pPr>
            <a:r>
              <a:rPr lang="en-US" sz="2400">
                <a:solidFill>
                  <a:prstClr val="black"/>
                </a:solidFill>
                <a:latin typeface="Cambria" panose="02040503050406030204" pitchFamily="18" charset="0"/>
              </a:rPr>
              <a:t>Sentiment model sample</a:t>
            </a:r>
            <a:endParaRPr lang="vi-VN" sz="2400" dirty="0">
              <a:solidFill>
                <a:prstClr val="black"/>
              </a:solidFill>
              <a:latin typeface="Cambria" panose="02040503050406030204" pitchFamily="18" charset="0"/>
            </a:endParaRPr>
          </a:p>
        </p:txBody>
      </p:sp>
      <p:pic>
        <p:nvPicPr>
          <p:cNvPr id="9" name="Picture 8">
            <a:extLst>
              <a:ext uri="{FF2B5EF4-FFF2-40B4-BE49-F238E27FC236}">
                <a16:creationId xmlns:a16="http://schemas.microsoft.com/office/drawing/2014/main" id="{1A80EBBE-8D9F-B033-4832-A99201A72C4B}"/>
              </a:ext>
            </a:extLst>
          </p:cNvPr>
          <p:cNvPicPr>
            <a:picLocks noChangeAspect="1"/>
          </p:cNvPicPr>
          <p:nvPr/>
        </p:nvPicPr>
        <p:blipFill>
          <a:blip r:embed="rId3"/>
          <a:stretch>
            <a:fillRect/>
          </a:stretch>
        </p:blipFill>
        <p:spPr>
          <a:xfrm>
            <a:off x="916548" y="1609144"/>
            <a:ext cx="11088242" cy="2728725"/>
          </a:xfrm>
          <a:prstGeom prst="rect">
            <a:avLst/>
          </a:prstGeom>
        </p:spPr>
      </p:pic>
    </p:spTree>
    <p:extLst>
      <p:ext uri="{BB962C8B-B14F-4D97-AF65-F5344CB8AC3E}">
        <p14:creationId xmlns:p14="http://schemas.microsoft.com/office/powerpoint/2010/main" val="2643589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D6C53FB7-B6F9-BA6F-256B-FF7E50A68360}"/>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08317782-23E8-422F-AEB5-F0DFEE3A217B}"/>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369C0D9D-0B38-D223-2FFC-7E0720EB1353}"/>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grpSp>
        <p:nvGrpSpPr>
          <p:cNvPr id="2" name="Group 1">
            <a:extLst>
              <a:ext uri="{FF2B5EF4-FFF2-40B4-BE49-F238E27FC236}">
                <a16:creationId xmlns:a16="http://schemas.microsoft.com/office/drawing/2014/main" id="{134502C3-403C-333B-59D8-5908B9F18984}"/>
              </a:ext>
            </a:extLst>
          </p:cNvPr>
          <p:cNvGrpSpPr/>
          <p:nvPr/>
        </p:nvGrpSpPr>
        <p:grpSpPr>
          <a:xfrm>
            <a:off x="253139" y="281122"/>
            <a:ext cx="4620576" cy="508000"/>
            <a:chOff x="789624" y="1191463"/>
            <a:chExt cx="4620576" cy="508000"/>
          </a:xfrm>
        </p:grpSpPr>
        <p:sp>
          <p:nvSpPr>
            <p:cNvPr id="3" name="AutoShape 52">
              <a:extLst>
                <a:ext uri="{FF2B5EF4-FFF2-40B4-BE49-F238E27FC236}">
                  <a16:creationId xmlns:a16="http://schemas.microsoft.com/office/drawing/2014/main" id="{CA435777-078A-19F6-4D2E-C6A038A48E9A}"/>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buClrTx/>
                <a:buFontTx/>
                <a:buNone/>
              </a:pPr>
              <a:r>
                <a:rPr lang="en-US" sz="2800" b="1" kern="1200" dirty="0">
                  <a:solidFill>
                    <a:prstClr val="black"/>
                  </a:solidFill>
                  <a:latin typeface="Cambria" panose="02040503050406030204" pitchFamily="18" charset="0"/>
                  <a:ea typeface="+mn-ea"/>
                  <a:cs typeface="+mn-cs"/>
                </a:rPr>
                <a:t>Sample ML.NET Builder</a:t>
              </a:r>
            </a:p>
          </p:txBody>
        </p:sp>
        <p:grpSp>
          <p:nvGrpSpPr>
            <p:cNvPr id="4" name="Group 17">
              <a:extLst>
                <a:ext uri="{FF2B5EF4-FFF2-40B4-BE49-F238E27FC236}">
                  <a16:creationId xmlns:a16="http://schemas.microsoft.com/office/drawing/2014/main" id="{A4EFA2DE-BD4D-29B2-DFA6-CBC8FD954A45}"/>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0D9577FE-116C-0A78-8E29-A49E25FD4DB7}"/>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61387E74-EF43-CB13-5ED6-CF2E5F8784B1}"/>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78479F97-CC6C-8CA5-9E0D-DBA151B4DE1D}"/>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sp>
        <p:nvSpPr>
          <p:cNvPr id="8" name="Content Placeholder 2">
            <a:extLst>
              <a:ext uri="{FF2B5EF4-FFF2-40B4-BE49-F238E27FC236}">
                <a16:creationId xmlns:a16="http://schemas.microsoft.com/office/drawing/2014/main" id="{852603EA-4AD0-76B9-706F-C502EA90E8CF}"/>
              </a:ext>
            </a:extLst>
          </p:cNvPr>
          <p:cNvSpPr txBox="1">
            <a:spLocks/>
          </p:cNvSpPr>
          <p:nvPr/>
        </p:nvSpPr>
        <p:spPr>
          <a:xfrm>
            <a:off x="557939" y="874847"/>
            <a:ext cx="11430000" cy="6000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ClrTx/>
              <a:buFont typeface="Wingdings" panose="05000000000000000000" pitchFamily="2" charset="2"/>
              <a:buChar char="v"/>
            </a:pPr>
            <a:r>
              <a:rPr lang="en-US" sz="2400">
                <a:solidFill>
                  <a:prstClr val="black"/>
                </a:solidFill>
                <a:latin typeface="Cambria" panose="02040503050406030204" pitchFamily="18" charset="0"/>
              </a:rPr>
              <a:t>yelp_labelled.txt</a:t>
            </a:r>
            <a:endParaRPr lang="vi-VN" sz="2400" dirty="0">
              <a:solidFill>
                <a:prstClr val="black"/>
              </a:solidFill>
              <a:latin typeface="Cambria" panose="02040503050406030204" pitchFamily="18" charset="0"/>
            </a:endParaRPr>
          </a:p>
        </p:txBody>
      </p:sp>
      <p:pic>
        <p:nvPicPr>
          <p:cNvPr id="9" name="Picture 8">
            <a:extLst>
              <a:ext uri="{FF2B5EF4-FFF2-40B4-BE49-F238E27FC236}">
                <a16:creationId xmlns:a16="http://schemas.microsoft.com/office/drawing/2014/main" id="{C4CCD6D6-87AF-848A-45B5-A75913376B00}"/>
              </a:ext>
            </a:extLst>
          </p:cNvPr>
          <p:cNvPicPr>
            <a:picLocks noChangeAspect="1"/>
          </p:cNvPicPr>
          <p:nvPr/>
        </p:nvPicPr>
        <p:blipFill>
          <a:blip r:embed="rId3"/>
          <a:stretch>
            <a:fillRect/>
          </a:stretch>
        </p:blipFill>
        <p:spPr>
          <a:xfrm>
            <a:off x="949205" y="1398722"/>
            <a:ext cx="10647468" cy="4521953"/>
          </a:xfrm>
          <a:prstGeom prst="rect">
            <a:avLst/>
          </a:prstGeom>
        </p:spPr>
      </p:pic>
    </p:spTree>
    <p:extLst>
      <p:ext uri="{BB962C8B-B14F-4D97-AF65-F5344CB8AC3E}">
        <p14:creationId xmlns:p14="http://schemas.microsoft.com/office/powerpoint/2010/main" val="2944094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9B3C4093-5DC7-CF5A-155F-9796ABAA5E01}"/>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8A8A09B8-FEDF-932B-3BDE-FF43CA38EE5A}"/>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AEA166D6-27A7-C0E7-C99F-D9AECEF7258D}"/>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grpSp>
        <p:nvGrpSpPr>
          <p:cNvPr id="2" name="Group 1">
            <a:extLst>
              <a:ext uri="{FF2B5EF4-FFF2-40B4-BE49-F238E27FC236}">
                <a16:creationId xmlns:a16="http://schemas.microsoft.com/office/drawing/2014/main" id="{CFB994BF-B472-96F3-6E51-594B36AAEFFD}"/>
              </a:ext>
            </a:extLst>
          </p:cNvPr>
          <p:cNvGrpSpPr/>
          <p:nvPr/>
        </p:nvGrpSpPr>
        <p:grpSpPr>
          <a:xfrm>
            <a:off x="214393" y="306404"/>
            <a:ext cx="4620576" cy="508000"/>
            <a:chOff x="789624" y="1191463"/>
            <a:chExt cx="4620576" cy="508000"/>
          </a:xfrm>
        </p:grpSpPr>
        <p:sp>
          <p:nvSpPr>
            <p:cNvPr id="3" name="AutoShape 52">
              <a:extLst>
                <a:ext uri="{FF2B5EF4-FFF2-40B4-BE49-F238E27FC236}">
                  <a16:creationId xmlns:a16="http://schemas.microsoft.com/office/drawing/2014/main" id="{C44E2171-95DC-D439-11F6-249E792F55D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buClrTx/>
                <a:buFontTx/>
                <a:buNone/>
              </a:pPr>
              <a:r>
                <a:rPr lang="en-US" sz="2800" b="1" kern="1200" dirty="0">
                  <a:solidFill>
                    <a:prstClr val="black"/>
                  </a:solidFill>
                  <a:latin typeface="Cambria" panose="02040503050406030204" pitchFamily="18" charset="0"/>
                  <a:ea typeface="+mn-ea"/>
                  <a:cs typeface="+mn-cs"/>
                </a:rPr>
                <a:t>Sample ML.NET Builder</a:t>
              </a:r>
            </a:p>
          </p:txBody>
        </p:sp>
        <p:grpSp>
          <p:nvGrpSpPr>
            <p:cNvPr id="4" name="Group 17">
              <a:extLst>
                <a:ext uri="{FF2B5EF4-FFF2-40B4-BE49-F238E27FC236}">
                  <a16:creationId xmlns:a16="http://schemas.microsoft.com/office/drawing/2014/main" id="{00DD497C-2146-3273-41EC-75F4D32A2E5A}"/>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464E39BF-3B36-446C-4F3A-8D5AC6321732}"/>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AED261D8-E0A5-13C6-0CBB-18EE794727AA}"/>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50FB3777-CB78-77EA-1D1D-D75FCC1DA1D3}"/>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sp>
        <p:nvSpPr>
          <p:cNvPr id="8" name="TextBox 7">
            <a:extLst>
              <a:ext uri="{FF2B5EF4-FFF2-40B4-BE49-F238E27FC236}">
                <a16:creationId xmlns:a16="http://schemas.microsoft.com/office/drawing/2014/main" id="{4BAE0970-BFBD-F7CE-7523-0AF7A898611D}"/>
              </a:ext>
            </a:extLst>
          </p:cNvPr>
          <p:cNvSpPr txBox="1"/>
          <p:nvPr/>
        </p:nvSpPr>
        <p:spPr>
          <a:xfrm>
            <a:off x="671593" y="966804"/>
            <a:ext cx="11125200" cy="461665"/>
          </a:xfrm>
          <a:prstGeom prst="rect">
            <a:avLst/>
          </a:prstGeom>
          <a:noFill/>
        </p:spPr>
        <p:txBody>
          <a:bodyPr wrap="square">
            <a:spAutoFit/>
          </a:bodyPr>
          <a:lstStyle/>
          <a:p>
            <a:pPr>
              <a:buClrTx/>
              <a:buFontTx/>
              <a:buNone/>
            </a:pPr>
            <a:r>
              <a:rPr lang="en-US" sz="2400" b="1" u="sng" kern="1200">
                <a:solidFill>
                  <a:prstClr val="black"/>
                </a:solidFill>
                <a:latin typeface="Times New Roman" panose="02020603050405020304" pitchFamily="18" charset="0"/>
                <a:ea typeface="+mn-ea"/>
                <a:cs typeface="Times New Roman" panose="02020603050405020304" pitchFamily="18" charset="0"/>
              </a:rPr>
              <a:t>Step 0:</a:t>
            </a:r>
            <a:r>
              <a:rPr lang="en-US" sz="2400" b="1" kern="1200">
                <a:solidFill>
                  <a:prstClr val="black"/>
                </a:solidFill>
                <a:latin typeface="Times New Roman" panose="02020603050405020304" pitchFamily="18" charset="0"/>
                <a:ea typeface="+mn-ea"/>
                <a:cs typeface="Times New Roman" panose="02020603050405020304" pitchFamily="18" charset="0"/>
              </a:rPr>
              <a:t> </a:t>
            </a:r>
            <a:r>
              <a:rPr lang="en-US" sz="2400" kern="1200">
                <a:solidFill>
                  <a:prstClr val="black"/>
                </a:solidFill>
                <a:latin typeface="Times New Roman" panose="02020603050405020304" pitchFamily="18" charset="0"/>
                <a:ea typeface="+mn-ea"/>
                <a:cs typeface="Times New Roman" panose="02020603050405020304" pitchFamily="18" charset="0"/>
              </a:rPr>
              <a:t>Make sure that the “</a:t>
            </a:r>
            <a:r>
              <a:rPr lang="en-US" sz="2400" b="1" kern="1200">
                <a:solidFill>
                  <a:prstClr val="black"/>
                </a:solidFill>
                <a:latin typeface="Times New Roman" panose="02020603050405020304" pitchFamily="18" charset="0"/>
                <a:ea typeface="+mn-ea"/>
                <a:cs typeface="Times New Roman" panose="02020603050405020304" pitchFamily="18" charset="0"/>
              </a:rPr>
              <a:t>ML.NET Model Builder</a:t>
            </a:r>
            <a:r>
              <a:rPr lang="en-US" sz="2400" kern="1200">
                <a:solidFill>
                  <a:prstClr val="black"/>
                </a:solidFill>
                <a:latin typeface="Times New Roman" panose="02020603050405020304" pitchFamily="18" charset="0"/>
                <a:ea typeface="+mn-ea"/>
                <a:cs typeface="Times New Roman" panose="02020603050405020304" pitchFamily="18" charset="0"/>
              </a:rPr>
              <a:t>” is installed</a:t>
            </a:r>
          </a:p>
        </p:txBody>
      </p:sp>
      <p:pic>
        <p:nvPicPr>
          <p:cNvPr id="9" name="Picture 2" descr="Model Builder component in Visual Studio Installer.">
            <a:extLst>
              <a:ext uri="{FF2B5EF4-FFF2-40B4-BE49-F238E27FC236}">
                <a16:creationId xmlns:a16="http://schemas.microsoft.com/office/drawing/2014/main" id="{42205380-55A8-9A62-F683-92997E3AF5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993" y="1576404"/>
            <a:ext cx="9144000" cy="4557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5237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7B53D164-73F1-0FD6-E804-0A41E57D49F9}"/>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29E75ED4-5604-6594-BEB1-A5BDC967AF57}"/>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C2303AE4-FD82-3316-D230-E67E1FED8493}"/>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grpSp>
        <p:nvGrpSpPr>
          <p:cNvPr id="2" name="Group 1">
            <a:extLst>
              <a:ext uri="{FF2B5EF4-FFF2-40B4-BE49-F238E27FC236}">
                <a16:creationId xmlns:a16="http://schemas.microsoft.com/office/drawing/2014/main" id="{0C0C1E71-21BF-BD0B-2D13-ABA5537975DE}"/>
              </a:ext>
            </a:extLst>
          </p:cNvPr>
          <p:cNvGrpSpPr/>
          <p:nvPr/>
        </p:nvGrpSpPr>
        <p:grpSpPr>
          <a:xfrm>
            <a:off x="191146" y="265623"/>
            <a:ext cx="4620576" cy="508000"/>
            <a:chOff x="789624" y="1191463"/>
            <a:chExt cx="4620576" cy="508000"/>
          </a:xfrm>
        </p:grpSpPr>
        <p:sp>
          <p:nvSpPr>
            <p:cNvPr id="3" name="AutoShape 52">
              <a:extLst>
                <a:ext uri="{FF2B5EF4-FFF2-40B4-BE49-F238E27FC236}">
                  <a16:creationId xmlns:a16="http://schemas.microsoft.com/office/drawing/2014/main" id="{F0C3EC16-0997-78E4-C31F-9510445F26F2}"/>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buClrTx/>
                <a:buFontTx/>
                <a:buNone/>
              </a:pPr>
              <a:r>
                <a:rPr lang="en-US" sz="2800" b="1" kern="1200" dirty="0">
                  <a:solidFill>
                    <a:prstClr val="black"/>
                  </a:solidFill>
                  <a:latin typeface="Cambria" panose="02040503050406030204" pitchFamily="18" charset="0"/>
                  <a:ea typeface="+mn-ea"/>
                  <a:cs typeface="+mn-cs"/>
                </a:rPr>
                <a:t>Sample ML.NET Builder</a:t>
              </a:r>
            </a:p>
          </p:txBody>
        </p:sp>
        <p:grpSp>
          <p:nvGrpSpPr>
            <p:cNvPr id="4" name="Group 17">
              <a:extLst>
                <a:ext uri="{FF2B5EF4-FFF2-40B4-BE49-F238E27FC236}">
                  <a16:creationId xmlns:a16="http://schemas.microsoft.com/office/drawing/2014/main" id="{40A724F3-8FC2-AA46-BEF2-0330B0BEFE0B}"/>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959F8DF7-B831-5781-E9CA-3FF7D3719646}"/>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35F85276-7C59-0ECA-4693-D2B11204C18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98949FF1-854B-B7F7-4B09-9DEB80775B98}"/>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sp>
        <p:nvSpPr>
          <p:cNvPr id="8" name="TextBox 7">
            <a:extLst>
              <a:ext uri="{FF2B5EF4-FFF2-40B4-BE49-F238E27FC236}">
                <a16:creationId xmlns:a16="http://schemas.microsoft.com/office/drawing/2014/main" id="{0D1DFC29-6DE2-C4B5-9125-799413096DBB}"/>
              </a:ext>
            </a:extLst>
          </p:cNvPr>
          <p:cNvSpPr txBox="1"/>
          <p:nvPr/>
        </p:nvSpPr>
        <p:spPr>
          <a:xfrm>
            <a:off x="565739" y="836590"/>
            <a:ext cx="9577490" cy="461665"/>
          </a:xfrm>
          <a:prstGeom prst="rect">
            <a:avLst/>
          </a:prstGeom>
          <a:noFill/>
        </p:spPr>
        <p:txBody>
          <a:bodyPr wrap="square">
            <a:spAutoFit/>
          </a:bodyPr>
          <a:lstStyle/>
          <a:p>
            <a:pPr>
              <a:buClrTx/>
              <a:buFontTx/>
              <a:buNone/>
            </a:pPr>
            <a:r>
              <a:rPr lang="en-US" sz="2400" b="1" u="sng" kern="1200">
                <a:solidFill>
                  <a:prstClr val="black"/>
                </a:solidFill>
                <a:latin typeface="Times New Roman" panose="02020603050405020304" pitchFamily="18" charset="0"/>
                <a:ea typeface="+mn-ea"/>
                <a:cs typeface="Times New Roman" panose="02020603050405020304" pitchFamily="18" charset="0"/>
              </a:rPr>
              <a:t>Step 1:</a:t>
            </a:r>
            <a:r>
              <a:rPr lang="en-US" sz="2400" b="1" kern="1200">
                <a:solidFill>
                  <a:prstClr val="black"/>
                </a:solidFill>
                <a:latin typeface="Times New Roman" panose="02020603050405020304" pitchFamily="18" charset="0"/>
                <a:ea typeface="+mn-ea"/>
                <a:cs typeface="Times New Roman" panose="02020603050405020304" pitchFamily="18" charset="0"/>
              </a:rPr>
              <a:t> </a:t>
            </a:r>
            <a:r>
              <a:rPr lang="en-US" sz="2400" kern="1200">
                <a:solidFill>
                  <a:prstClr val="black"/>
                </a:solidFill>
                <a:latin typeface="Times New Roman" panose="02020603050405020304" pitchFamily="18" charset="0"/>
                <a:ea typeface="+mn-ea"/>
                <a:cs typeface="Times New Roman" panose="02020603050405020304" pitchFamily="18" charset="0"/>
              </a:rPr>
              <a:t>Create “</a:t>
            </a:r>
            <a:r>
              <a:rPr lang="en-US" sz="2400" b="1" kern="1200">
                <a:solidFill>
                  <a:prstClr val="black"/>
                </a:solidFill>
                <a:latin typeface="Times New Roman" panose="02020603050405020304" pitchFamily="18" charset="0"/>
                <a:ea typeface="+mn-ea"/>
                <a:cs typeface="Times New Roman" panose="02020603050405020304" pitchFamily="18" charset="0"/>
              </a:rPr>
              <a:t>SentimentApp</a:t>
            </a:r>
            <a:r>
              <a:rPr lang="en-US" sz="2400" kern="1200">
                <a:solidFill>
                  <a:prstClr val="black"/>
                </a:solidFill>
                <a:latin typeface="Times New Roman" panose="02020603050405020304" pitchFamily="18" charset="0"/>
                <a:ea typeface="+mn-ea"/>
                <a:cs typeface="Times New Roman" panose="02020603050405020304" pitchFamily="18" charset="0"/>
              </a:rPr>
              <a:t>” with Windows Forms App</a:t>
            </a:r>
          </a:p>
        </p:txBody>
      </p:sp>
      <p:pic>
        <p:nvPicPr>
          <p:cNvPr id="9" name="Picture 8">
            <a:extLst>
              <a:ext uri="{FF2B5EF4-FFF2-40B4-BE49-F238E27FC236}">
                <a16:creationId xmlns:a16="http://schemas.microsoft.com/office/drawing/2014/main" id="{C943EBCD-9D20-D249-5B0A-5F9EBDF8C8B7}"/>
              </a:ext>
            </a:extLst>
          </p:cNvPr>
          <p:cNvPicPr>
            <a:picLocks noChangeAspect="1"/>
          </p:cNvPicPr>
          <p:nvPr/>
        </p:nvPicPr>
        <p:blipFill>
          <a:blip r:embed="rId3"/>
          <a:stretch>
            <a:fillRect/>
          </a:stretch>
        </p:blipFill>
        <p:spPr>
          <a:xfrm>
            <a:off x="1791346" y="1298255"/>
            <a:ext cx="7924800" cy="4846380"/>
          </a:xfrm>
          <a:prstGeom prst="rect">
            <a:avLst/>
          </a:prstGeom>
        </p:spPr>
      </p:pic>
      <p:cxnSp>
        <p:nvCxnSpPr>
          <p:cNvPr id="10" name="Straight Arrow Connector 9">
            <a:extLst>
              <a:ext uri="{FF2B5EF4-FFF2-40B4-BE49-F238E27FC236}">
                <a16:creationId xmlns:a16="http://schemas.microsoft.com/office/drawing/2014/main" id="{89470DE9-A37F-0F20-82A9-5D9FB72C6A61}"/>
              </a:ext>
            </a:extLst>
          </p:cNvPr>
          <p:cNvCxnSpPr/>
          <p:nvPr/>
        </p:nvCxnSpPr>
        <p:spPr>
          <a:xfrm flipH="1">
            <a:off x="8954146" y="2907223"/>
            <a:ext cx="1371600" cy="0"/>
          </a:xfrm>
          <a:prstGeom prst="straightConnector1">
            <a:avLst/>
          </a:prstGeom>
          <a:noFill/>
          <a:ln w="38100" cap="flat" cmpd="sng" algn="ctr">
            <a:solidFill>
              <a:srgbClr val="002060"/>
            </a:solidFill>
            <a:prstDash val="solid"/>
            <a:tailEnd type="triangle"/>
          </a:ln>
          <a:effectLst/>
        </p:spPr>
      </p:cxnSp>
    </p:spTree>
    <p:extLst>
      <p:ext uri="{BB962C8B-B14F-4D97-AF65-F5344CB8AC3E}">
        <p14:creationId xmlns:p14="http://schemas.microsoft.com/office/powerpoint/2010/main" val="702350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grpSp>
        <p:nvGrpSpPr>
          <p:cNvPr id="2" name="Group 1">
            <a:extLst>
              <a:ext uri="{FF2B5EF4-FFF2-40B4-BE49-F238E27FC236}">
                <a16:creationId xmlns:a16="http://schemas.microsoft.com/office/drawing/2014/main" id="{064DE7AC-7E06-0676-5ECD-FC6C1493BAE0}"/>
              </a:ext>
            </a:extLst>
          </p:cNvPr>
          <p:cNvGrpSpPr/>
          <p:nvPr/>
        </p:nvGrpSpPr>
        <p:grpSpPr>
          <a:xfrm>
            <a:off x="152400" y="304948"/>
            <a:ext cx="4620576" cy="508000"/>
            <a:chOff x="789624" y="1191463"/>
            <a:chExt cx="4620576" cy="508000"/>
          </a:xfrm>
        </p:grpSpPr>
        <p:sp>
          <p:nvSpPr>
            <p:cNvPr id="3" name="AutoShape 52">
              <a:extLst>
                <a:ext uri="{FF2B5EF4-FFF2-40B4-BE49-F238E27FC236}">
                  <a16:creationId xmlns:a16="http://schemas.microsoft.com/office/drawing/2014/main" id="{CE8F9F40-61DD-7346-4703-DCCB057B485F}"/>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Mục tiêu bài học</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4F3AC4A-5305-6F96-8C18-43C5D74712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A357810E-BD83-454E-8106-65298F2614BD}"/>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840B8BB5-8211-291C-7847-C32187EE633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4C26AE9A-9DD8-7E15-041C-437165D9822B}"/>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8E6E6F45-0E21-2332-E20D-00463EF17E7E}"/>
              </a:ext>
            </a:extLst>
          </p:cNvPr>
          <p:cNvSpPr txBox="1">
            <a:spLocks/>
          </p:cNvSpPr>
          <p:nvPr/>
        </p:nvSpPr>
        <p:spPr>
          <a:xfrm>
            <a:off x="457200" y="935250"/>
            <a:ext cx="11215868"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a:latin typeface="Cambria" panose="02040503050406030204" pitchFamily="18" charset="0"/>
              </a:rPr>
              <a:t>Introduction ML.NET machine learning framework</a:t>
            </a:r>
          </a:p>
          <a:p>
            <a:pPr algn="just">
              <a:buFont typeface="Wingdings" panose="05000000000000000000" pitchFamily="2" charset="2"/>
              <a:buChar char="v"/>
            </a:pPr>
            <a:r>
              <a:rPr lang="en-US" sz="2800">
                <a:latin typeface="Cambria" panose="02040503050406030204" pitchFamily="18" charset="0"/>
              </a:rPr>
              <a:t>Explorer the features and functions of ML.NET</a:t>
            </a:r>
          </a:p>
          <a:p>
            <a:pPr algn="just">
              <a:buFont typeface="Wingdings" panose="05000000000000000000" pitchFamily="2" charset="2"/>
              <a:buChar char="v"/>
            </a:pPr>
            <a:r>
              <a:rPr lang="en-US" sz="2800">
                <a:latin typeface="Cambria" panose="02040503050406030204" pitchFamily="18" charset="0"/>
              </a:rPr>
              <a:t>Take a very simple sample with ML.NET Builder</a:t>
            </a:r>
            <a:endParaRPr lang="en-US" sz="2800" dirty="0">
              <a:latin typeface="Cambria" panose="02040503050406030204" pitchFamily="18" charset="0"/>
            </a:endParaRPr>
          </a:p>
        </p:txBody>
      </p:sp>
    </p:spTree>
    <p:extLst>
      <p:ext uri="{BB962C8B-B14F-4D97-AF65-F5344CB8AC3E}">
        <p14:creationId xmlns:p14="http://schemas.microsoft.com/office/powerpoint/2010/main" val="3703145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ECC5906C-567A-3222-39C4-4010FCF9D9A0}"/>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99769016-5C11-9F34-0F61-D9C0A5090AC1}"/>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F388B2A6-604D-2205-3559-434D4A1E432B}"/>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grpSp>
        <p:nvGrpSpPr>
          <p:cNvPr id="2" name="Group 1">
            <a:extLst>
              <a:ext uri="{FF2B5EF4-FFF2-40B4-BE49-F238E27FC236}">
                <a16:creationId xmlns:a16="http://schemas.microsoft.com/office/drawing/2014/main" id="{E53BFAD2-F742-63E0-15EB-FEFA2A9BCD94}"/>
              </a:ext>
            </a:extLst>
          </p:cNvPr>
          <p:cNvGrpSpPr/>
          <p:nvPr/>
        </p:nvGrpSpPr>
        <p:grpSpPr>
          <a:xfrm>
            <a:off x="260888" y="312052"/>
            <a:ext cx="4620576" cy="508000"/>
            <a:chOff x="789624" y="1191463"/>
            <a:chExt cx="4620576" cy="508000"/>
          </a:xfrm>
        </p:grpSpPr>
        <p:sp>
          <p:nvSpPr>
            <p:cNvPr id="3" name="AutoShape 52">
              <a:extLst>
                <a:ext uri="{FF2B5EF4-FFF2-40B4-BE49-F238E27FC236}">
                  <a16:creationId xmlns:a16="http://schemas.microsoft.com/office/drawing/2014/main" id="{59B6C980-8476-DE24-04E6-43250DF97596}"/>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buClrTx/>
                <a:buFontTx/>
                <a:buNone/>
              </a:pPr>
              <a:r>
                <a:rPr lang="en-US" sz="2800" b="1" kern="1200" dirty="0">
                  <a:solidFill>
                    <a:prstClr val="black"/>
                  </a:solidFill>
                  <a:latin typeface="Cambria" panose="02040503050406030204" pitchFamily="18" charset="0"/>
                  <a:ea typeface="+mn-ea"/>
                  <a:cs typeface="+mn-cs"/>
                </a:rPr>
                <a:t>Sample ML.NET Builder</a:t>
              </a:r>
            </a:p>
          </p:txBody>
        </p:sp>
        <p:grpSp>
          <p:nvGrpSpPr>
            <p:cNvPr id="4" name="Group 17">
              <a:extLst>
                <a:ext uri="{FF2B5EF4-FFF2-40B4-BE49-F238E27FC236}">
                  <a16:creationId xmlns:a16="http://schemas.microsoft.com/office/drawing/2014/main" id="{79434A1E-0B95-5AA5-45F7-3DC9B2B7BF45}"/>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DD7E099F-F78C-80B6-3963-C890EDD547CC}"/>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2670EF6C-CA45-A8D2-E244-D0C1578DD78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6F8E4F09-60A1-D8C0-F967-84562D2AD21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sp>
        <p:nvSpPr>
          <p:cNvPr id="8" name="TextBox 7">
            <a:extLst>
              <a:ext uri="{FF2B5EF4-FFF2-40B4-BE49-F238E27FC236}">
                <a16:creationId xmlns:a16="http://schemas.microsoft.com/office/drawing/2014/main" id="{C32E4162-68CB-53FE-1B16-8AEC89D65F7A}"/>
              </a:ext>
            </a:extLst>
          </p:cNvPr>
          <p:cNvSpPr txBox="1"/>
          <p:nvPr/>
        </p:nvSpPr>
        <p:spPr>
          <a:xfrm>
            <a:off x="635481" y="883019"/>
            <a:ext cx="9577490" cy="461665"/>
          </a:xfrm>
          <a:prstGeom prst="rect">
            <a:avLst/>
          </a:prstGeom>
          <a:noFill/>
        </p:spPr>
        <p:txBody>
          <a:bodyPr wrap="square">
            <a:spAutoFit/>
          </a:bodyPr>
          <a:lstStyle/>
          <a:p>
            <a:pPr>
              <a:buClrTx/>
              <a:buFontTx/>
              <a:buNone/>
            </a:pPr>
            <a:r>
              <a:rPr lang="en-US" sz="2400" b="1" u="sng" kern="1200">
                <a:solidFill>
                  <a:prstClr val="black"/>
                </a:solidFill>
                <a:latin typeface="Times New Roman" panose="02020603050405020304" pitchFamily="18" charset="0"/>
                <a:ea typeface="+mn-ea"/>
                <a:cs typeface="Times New Roman" panose="02020603050405020304" pitchFamily="18" charset="0"/>
              </a:rPr>
              <a:t>Step 1:</a:t>
            </a:r>
            <a:r>
              <a:rPr lang="en-US" sz="2400" b="1" kern="1200">
                <a:solidFill>
                  <a:prstClr val="black"/>
                </a:solidFill>
                <a:latin typeface="Times New Roman" panose="02020603050405020304" pitchFamily="18" charset="0"/>
                <a:ea typeface="+mn-ea"/>
                <a:cs typeface="Times New Roman" panose="02020603050405020304" pitchFamily="18" charset="0"/>
              </a:rPr>
              <a:t> </a:t>
            </a:r>
            <a:r>
              <a:rPr lang="en-US" sz="2400" kern="1200">
                <a:solidFill>
                  <a:prstClr val="black"/>
                </a:solidFill>
                <a:latin typeface="Times New Roman" panose="02020603050405020304" pitchFamily="18" charset="0"/>
                <a:ea typeface="+mn-ea"/>
                <a:cs typeface="Times New Roman" panose="02020603050405020304" pitchFamily="18" charset="0"/>
              </a:rPr>
              <a:t>Create “</a:t>
            </a:r>
            <a:r>
              <a:rPr lang="en-US" sz="2400" b="1" kern="1200">
                <a:solidFill>
                  <a:prstClr val="black"/>
                </a:solidFill>
                <a:latin typeface="Times New Roman" panose="02020603050405020304" pitchFamily="18" charset="0"/>
                <a:ea typeface="+mn-ea"/>
                <a:cs typeface="Times New Roman" panose="02020603050405020304" pitchFamily="18" charset="0"/>
              </a:rPr>
              <a:t>SentimentApp</a:t>
            </a:r>
            <a:r>
              <a:rPr lang="en-US" sz="2400" kern="1200">
                <a:solidFill>
                  <a:prstClr val="black"/>
                </a:solidFill>
                <a:latin typeface="Times New Roman" panose="02020603050405020304" pitchFamily="18" charset="0"/>
                <a:ea typeface="+mn-ea"/>
                <a:cs typeface="Times New Roman" panose="02020603050405020304" pitchFamily="18" charset="0"/>
              </a:rPr>
              <a:t>” with Windows Forms App</a:t>
            </a:r>
          </a:p>
        </p:txBody>
      </p:sp>
      <p:pic>
        <p:nvPicPr>
          <p:cNvPr id="9" name="Picture 8">
            <a:extLst>
              <a:ext uri="{FF2B5EF4-FFF2-40B4-BE49-F238E27FC236}">
                <a16:creationId xmlns:a16="http://schemas.microsoft.com/office/drawing/2014/main" id="{20AA92CC-FA00-E50F-2A4C-654DEBE9F171}"/>
              </a:ext>
            </a:extLst>
          </p:cNvPr>
          <p:cNvPicPr>
            <a:picLocks noChangeAspect="1"/>
          </p:cNvPicPr>
          <p:nvPr/>
        </p:nvPicPr>
        <p:blipFill>
          <a:blip r:embed="rId3"/>
          <a:stretch>
            <a:fillRect/>
          </a:stretch>
        </p:blipFill>
        <p:spPr>
          <a:xfrm>
            <a:off x="1852633" y="1382023"/>
            <a:ext cx="7933256" cy="4851551"/>
          </a:xfrm>
          <a:prstGeom prst="rect">
            <a:avLst/>
          </a:prstGeom>
        </p:spPr>
      </p:pic>
      <p:cxnSp>
        <p:nvCxnSpPr>
          <p:cNvPr id="10" name="Straight Arrow Connector 9">
            <a:extLst>
              <a:ext uri="{FF2B5EF4-FFF2-40B4-BE49-F238E27FC236}">
                <a16:creationId xmlns:a16="http://schemas.microsoft.com/office/drawing/2014/main" id="{EF2776CC-188A-574C-BA73-32BA348A77B0}"/>
              </a:ext>
            </a:extLst>
          </p:cNvPr>
          <p:cNvCxnSpPr>
            <a:cxnSpLocks/>
          </p:cNvCxnSpPr>
          <p:nvPr/>
        </p:nvCxnSpPr>
        <p:spPr>
          <a:xfrm>
            <a:off x="1147664" y="2877452"/>
            <a:ext cx="1018224" cy="0"/>
          </a:xfrm>
          <a:prstGeom prst="straightConnector1">
            <a:avLst/>
          </a:prstGeom>
          <a:noFill/>
          <a:ln w="38100" cap="flat" cmpd="sng" algn="ctr">
            <a:solidFill>
              <a:srgbClr val="002060"/>
            </a:solidFill>
            <a:prstDash val="solid"/>
            <a:tailEnd type="triangle"/>
          </a:ln>
          <a:effectLst/>
        </p:spPr>
      </p:cxnSp>
      <p:cxnSp>
        <p:nvCxnSpPr>
          <p:cNvPr id="11" name="Straight Arrow Connector 10">
            <a:extLst>
              <a:ext uri="{FF2B5EF4-FFF2-40B4-BE49-F238E27FC236}">
                <a16:creationId xmlns:a16="http://schemas.microsoft.com/office/drawing/2014/main" id="{2127FB5F-B11E-56F4-45A5-4FA2C1E31684}"/>
              </a:ext>
            </a:extLst>
          </p:cNvPr>
          <p:cNvCxnSpPr>
            <a:cxnSpLocks/>
          </p:cNvCxnSpPr>
          <p:nvPr/>
        </p:nvCxnSpPr>
        <p:spPr>
          <a:xfrm>
            <a:off x="9023888" y="4917057"/>
            <a:ext cx="27623" cy="685800"/>
          </a:xfrm>
          <a:prstGeom prst="straightConnector1">
            <a:avLst/>
          </a:prstGeom>
          <a:noFill/>
          <a:ln w="38100" cap="flat" cmpd="sng" algn="ctr">
            <a:solidFill>
              <a:srgbClr val="002060"/>
            </a:solidFill>
            <a:prstDash val="solid"/>
            <a:tailEnd type="triangle"/>
          </a:ln>
          <a:effectLst/>
        </p:spPr>
      </p:cxnSp>
      <p:grpSp>
        <p:nvGrpSpPr>
          <p:cNvPr id="12" name="Group 11">
            <a:extLst>
              <a:ext uri="{FF2B5EF4-FFF2-40B4-BE49-F238E27FC236}">
                <a16:creationId xmlns:a16="http://schemas.microsoft.com/office/drawing/2014/main" id="{5B4F9356-59C0-AB31-728D-D3697A9D4E23}"/>
              </a:ext>
            </a:extLst>
          </p:cNvPr>
          <p:cNvGrpSpPr/>
          <p:nvPr/>
        </p:nvGrpSpPr>
        <p:grpSpPr>
          <a:xfrm>
            <a:off x="1074811" y="2415787"/>
            <a:ext cx="425338" cy="461665"/>
            <a:chOff x="1251062" y="4078473"/>
            <a:chExt cx="425338" cy="461665"/>
          </a:xfrm>
        </p:grpSpPr>
        <p:sp>
          <p:nvSpPr>
            <p:cNvPr id="13" name="Oval 12">
              <a:extLst>
                <a:ext uri="{FF2B5EF4-FFF2-40B4-BE49-F238E27FC236}">
                  <a16:creationId xmlns:a16="http://schemas.microsoft.com/office/drawing/2014/main" id="{29F00BAE-380F-DE62-746D-E7A31561CFD1}"/>
                </a:ext>
              </a:extLst>
            </p:cNvPr>
            <p:cNvSpPr/>
            <p:nvPr/>
          </p:nvSpPr>
          <p:spPr>
            <a:xfrm>
              <a:off x="1251062" y="4114800"/>
              <a:ext cx="425338" cy="425338"/>
            </a:xfrm>
            <a:prstGeom prst="ellipse">
              <a:avLst/>
            </a:prstGeom>
            <a:solidFill>
              <a:srgbClr val="FFFF00"/>
            </a:solidFill>
            <a:ln w="25400" cap="flat" cmpd="sng" algn="ctr">
              <a:solidFill>
                <a:srgbClr val="4F81BD">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9D65549-540B-C03D-0E36-2EF472F1B955}"/>
                </a:ext>
              </a:extLst>
            </p:cNvPr>
            <p:cNvSpPr txBox="1"/>
            <p:nvPr/>
          </p:nvSpPr>
          <p:spPr>
            <a:xfrm>
              <a:off x="1294454" y="4078473"/>
              <a:ext cx="33855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p>
          </p:txBody>
        </p:sp>
      </p:grpSp>
      <p:grpSp>
        <p:nvGrpSpPr>
          <p:cNvPr id="15" name="Group 14">
            <a:extLst>
              <a:ext uri="{FF2B5EF4-FFF2-40B4-BE49-F238E27FC236}">
                <a16:creationId xmlns:a16="http://schemas.microsoft.com/office/drawing/2014/main" id="{CE589EE9-882D-E0B6-6B4B-1E00F990AB79}"/>
              </a:ext>
            </a:extLst>
          </p:cNvPr>
          <p:cNvGrpSpPr/>
          <p:nvPr/>
        </p:nvGrpSpPr>
        <p:grpSpPr>
          <a:xfrm>
            <a:off x="8458735" y="5029124"/>
            <a:ext cx="425338" cy="461665"/>
            <a:chOff x="1251062" y="4078473"/>
            <a:chExt cx="425338" cy="461665"/>
          </a:xfrm>
        </p:grpSpPr>
        <p:sp>
          <p:nvSpPr>
            <p:cNvPr id="16" name="Oval 15">
              <a:extLst>
                <a:ext uri="{FF2B5EF4-FFF2-40B4-BE49-F238E27FC236}">
                  <a16:creationId xmlns:a16="http://schemas.microsoft.com/office/drawing/2014/main" id="{ACD53EB3-1EEC-1B3B-F46E-90077C15336A}"/>
                </a:ext>
              </a:extLst>
            </p:cNvPr>
            <p:cNvSpPr/>
            <p:nvPr/>
          </p:nvSpPr>
          <p:spPr>
            <a:xfrm>
              <a:off x="1251062" y="4114800"/>
              <a:ext cx="425338" cy="425338"/>
            </a:xfrm>
            <a:prstGeom prst="ellipse">
              <a:avLst/>
            </a:prstGeom>
            <a:solidFill>
              <a:srgbClr val="FFFF00"/>
            </a:solidFill>
            <a:ln w="25400" cap="flat" cmpd="sng" algn="ctr">
              <a:solidFill>
                <a:srgbClr val="4F81BD">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E888BED-6829-9BA9-8E4D-14F171CEC60F}"/>
                </a:ext>
              </a:extLst>
            </p:cNvPr>
            <p:cNvSpPr txBox="1"/>
            <p:nvPr/>
          </p:nvSpPr>
          <p:spPr>
            <a:xfrm>
              <a:off x="1294454" y="4078473"/>
              <a:ext cx="33855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2</a:t>
              </a:r>
            </a:p>
          </p:txBody>
        </p:sp>
      </p:grpSp>
    </p:spTree>
    <p:extLst>
      <p:ext uri="{BB962C8B-B14F-4D97-AF65-F5344CB8AC3E}">
        <p14:creationId xmlns:p14="http://schemas.microsoft.com/office/powerpoint/2010/main" val="842385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F7F8C595-EEA3-3834-A6D5-4CCC408CE70C}"/>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3B7DBA29-B60C-485A-0C88-4F993ACFA4B4}"/>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EEFAF08A-680F-E510-EDD5-B839DBD20701}"/>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grpSp>
        <p:nvGrpSpPr>
          <p:cNvPr id="2" name="Group 1">
            <a:extLst>
              <a:ext uri="{FF2B5EF4-FFF2-40B4-BE49-F238E27FC236}">
                <a16:creationId xmlns:a16="http://schemas.microsoft.com/office/drawing/2014/main" id="{E4D1CDA5-B9C0-043E-F114-2C1623614082}"/>
              </a:ext>
            </a:extLst>
          </p:cNvPr>
          <p:cNvGrpSpPr/>
          <p:nvPr/>
        </p:nvGrpSpPr>
        <p:grpSpPr>
          <a:xfrm>
            <a:off x="191146" y="281123"/>
            <a:ext cx="4620576" cy="508000"/>
            <a:chOff x="789624" y="1191463"/>
            <a:chExt cx="4620576" cy="508000"/>
          </a:xfrm>
        </p:grpSpPr>
        <p:sp>
          <p:nvSpPr>
            <p:cNvPr id="3" name="AutoShape 52">
              <a:extLst>
                <a:ext uri="{FF2B5EF4-FFF2-40B4-BE49-F238E27FC236}">
                  <a16:creationId xmlns:a16="http://schemas.microsoft.com/office/drawing/2014/main" id="{D88033BD-F8C5-9251-7CBF-0D2095B8C701}"/>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buClrTx/>
                <a:buFontTx/>
                <a:buNone/>
              </a:pPr>
              <a:r>
                <a:rPr lang="en-US" sz="2800" b="1" kern="1200" dirty="0">
                  <a:solidFill>
                    <a:prstClr val="black"/>
                  </a:solidFill>
                  <a:latin typeface="Cambria" panose="02040503050406030204" pitchFamily="18" charset="0"/>
                  <a:ea typeface="+mn-ea"/>
                  <a:cs typeface="+mn-cs"/>
                </a:rPr>
                <a:t>Sample ML.NET Builder</a:t>
              </a:r>
            </a:p>
          </p:txBody>
        </p:sp>
        <p:grpSp>
          <p:nvGrpSpPr>
            <p:cNvPr id="4" name="Group 17">
              <a:extLst>
                <a:ext uri="{FF2B5EF4-FFF2-40B4-BE49-F238E27FC236}">
                  <a16:creationId xmlns:a16="http://schemas.microsoft.com/office/drawing/2014/main" id="{DB358935-88C7-7835-31C5-63520E8782D9}"/>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5DD9A751-7073-50FD-41A8-D046929EA22C}"/>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6CC687FF-49A9-71FD-6A1E-81444E66D53A}"/>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68F37D46-2BC6-7613-01BF-01AB732C8C63}"/>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sp>
        <p:nvSpPr>
          <p:cNvPr id="8" name="TextBox 7">
            <a:extLst>
              <a:ext uri="{FF2B5EF4-FFF2-40B4-BE49-F238E27FC236}">
                <a16:creationId xmlns:a16="http://schemas.microsoft.com/office/drawing/2014/main" id="{1781EDCA-2792-BD2E-FD0E-BBAF300BEA57}"/>
              </a:ext>
            </a:extLst>
          </p:cNvPr>
          <p:cNvSpPr txBox="1"/>
          <p:nvPr/>
        </p:nvSpPr>
        <p:spPr>
          <a:xfrm>
            <a:off x="565739" y="852090"/>
            <a:ext cx="9577490" cy="461665"/>
          </a:xfrm>
          <a:prstGeom prst="rect">
            <a:avLst/>
          </a:prstGeom>
          <a:noFill/>
        </p:spPr>
        <p:txBody>
          <a:bodyPr wrap="square">
            <a:spAutoFit/>
          </a:bodyPr>
          <a:lstStyle/>
          <a:p>
            <a:pPr>
              <a:buClrTx/>
              <a:buFontTx/>
              <a:buNone/>
            </a:pPr>
            <a:r>
              <a:rPr lang="en-US" sz="2400" b="1" u="sng" kern="1200">
                <a:solidFill>
                  <a:prstClr val="black"/>
                </a:solidFill>
                <a:latin typeface="Times New Roman" panose="02020603050405020304" pitchFamily="18" charset="0"/>
                <a:ea typeface="+mn-ea"/>
                <a:cs typeface="Times New Roman" panose="02020603050405020304" pitchFamily="18" charset="0"/>
              </a:rPr>
              <a:t>Step 1:</a:t>
            </a:r>
            <a:r>
              <a:rPr lang="en-US" sz="2400" b="1" kern="1200">
                <a:solidFill>
                  <a:prstClr val="black"/>
                </a:solidFill>
                <a:latin typeface="Times New Roman" panose="02020603050405020304" pitchFamily="18" charset="0"/>
                <a:ea typeface="+mn-ea"/>
                <a:cs typeface="Times New Roman" panose="02020603050405020304" pitchFamily="18" charset="0"/>
              </a:rPr>
              <a:t> </a:t>
            </a:r>
            <a:r>
              <a:rPr lang="en-US" sz="2400" kern="1200">
                <a:solidFill>
                  <a:prstClr val="black"/>
                </a:solidFill>
                <a:latin typeface="Times New Roman" panose="02020603050405020304" pitchFamily="18" charset="0"/>
                <a:ea typeface="+mn-ea"/>
                <a:cs typeface="Times New Roman" panose="02020603050405020304" pitchFamily="18" charset="0"/>
              </a:rPr>
              <a:t>Create “</a:t>
            </a:r>
            <a:r>
              <a:rPr lang="en-US" sz="2400" b="1" kern="1200">
                <a:solidFill>
                  <a:prstClr val="black"/>
                </a:solidFill>
                <a:latin typeface="Times New Roman" panose="02020603050405020304" pitchFamily="18" charset="0"/>
                <a:ea typeface="+mn-ea"/>
                <a:cs typeface="Times New Roman" panose="02020603050405020304" pitchFamily="18" charset="0"/>
              </a:rPr>
              <a:t>SentimentApp</a:t>
            </a:r>
            <a:r>
              <a:rPr lang="en-US" sz="2400" kern="1200">
                <a:solidFill>
                  <a:prstClr val="black"/>
                </a:solidFill>
                <a:latin typeface="Times New Roman" panose="02020603050405020304" pitchFamily="18" charset="0"/>
                <a:ea typeface="+mn-ea"/>
                <a:cs typeface="Times New Roman" panose="02020603050405020304" pitchFamily="18" charset="0"/>
              </a:rPr>
              <a:t>” with Windows Forms App</a:t>
            </a:r>
          </a:p>
        </p:txBody>
      </p:sp>
      <p:pic>
        <p:nvPicPr>
          <p:cNvPr id="9" name="Picture 8">
            <a:extLst>
              <a:ext uri="{FF2B5EF4-FFF2-40B4-BE49-F238E27FC236}">
                <a16:creationId xmlns:a16="http://schemas.microsoft.com/office/drawing/2014/main" id="{8029D314-E4FE-7CCD-F773-B14F8CA65ABD}"/>
              </a:ext>
            </a:extLst>
          </p:cNvPr>
          <p:cNvPicPr>
            <a:picLocks noChangeAspect="1"/>
          </p:cNvPicPr>
          <p:nvPr/>
        </p:nvPicPr>
        <p:blipFill>
          <a:blip r:embed="rId3"/>
          <a:stretch>
            <a:fillRect/>
          </a:stretch>
        </p:blipFill>
        <p:spPr>
          <a:xfrm>
            <a:off x="2019946" y="1376722"/>
            <a:ext cx="7740701" cy="4733794"/>
          </a:xfrm>
          <a:prstGeom prst="rect">
            <a:avLst/>
          </a:prstGeom>
        </p:spPr>
      </p:pic>
      <p:cxnSp>
        <p:nvCxnSpPr>
          <p:cNvPr id="10" name="Straight Arrow Connector 9">
            <a:extLst>
              <a:ext uri="{FF2B5EF4-FFF2-40B4-BE49-F238E27FC236}">
                <a16:creationId xmlns:a16="http://schemas.microsoft.com/office/drawing/2014/main" id="{7C27A6A2-B9B4-5E55-2E29-EE587C71A67D}"/>
              </a:ext>
            </a:extLst>
          </p:cNvPr>
          <p:cNvCxnSpPr>
            <a:cxnSpLocks/>
          </p:cNvCxnSpPr>
          <p:nvPr/>
        </p:nvCxnSpPr>
        <p:spPr>
          <a:xfrm>
            <a:off x="8954146" y="4886128"/>
            <a:ext cx="27623" cy="685800"/>
          </a:xfrm>
          <a:prstGeom prst="straightConnector1">
            <a:avLst/>
          </a:prstGeom>
          <a:noFill/>
          <a:ln w="38100" cap="flat" cmpd="sng" algn="ctr">
            <a:solidFill>
              <a:srgbClr val="002060"/>
            </a:solidFill>
            <a:prstDash val="solid"/>
            <a:tailEnd type="triangle"/>
          </a:ln>
          <a:effectLst/>
        </p:spPr>
      </p:cxnSp>
    </p:spTree>
    <p:extLst>
      <p:ext uri="{BB962C8B-B14F-4D97-AF65-F5344CB8AC3E}">
        <p14:creationId xmlns:p14="http://schemas.microsoft.com/office/powerpoint/2010/main" val="25560750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99638F31-0D33-0825-5434-64B1BFBF800D}"/>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09B3201E-60D3-41AC-0DC7-F609C1DB8C3A}"/>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42F70B77-39AD-B981-091D-261498BB7918}"/>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grpSp>
        <p:nvGrpSpPr>
          <p:cNvPr id="2" name="Group 1">
            <a:extLst>
              <a:ext uri="{FF2B5EF4-FFF2-40B4-BE49-F238E27FC236}">
                <a16:creationId xmlns:a16="http://schemas.microsoft.com/office/drawing/2014/main" id="{3B124E41-8A69-B0EB-2C85-C4493B669761}"/>
              </a:ext>
            </a:extLst>
          </p:cNvPr>
          <p:cNvGrpSpPr/>
          <p:nvPr/>
        </p:nvGrpSpPr>
        <p:grpSpPr>
          <a:xfrm>
            <a:off x="160149" y="293555"/>
            <a:ext cx="4620576" cy="508000"/>
            <a:chOff x="789624" y="1191463"/>
            <a:chExt cx="4620576" cy="508000"/>
          </a:xfrm>
        </p:grpSpPr>
        <p:sp>
          <p:nvSpPr>
            <p:cNvPr id="3" name="AutoShape 52">
              <a:extLst>
                <a:ext uri="{FF2B5EF4-FFF2-40B4-BE49-F238E27FC236}">
                  <a16:creationId xmlns:a16="http://schemas.microsoft.com/office/drawing/2014/main" id="{6114C25C-8D61-3C1E-3774-31A59430B5D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buClrTx/>
                <a:buFontTx/>
                <a:buNone/>
              </a:pPr>
              <a:r>
                <a:rPr lang="en-US" sz="2800" b="1" kern="1200" dirty="0">
                  <a:solidFill>
                    <a:prstClr val="black"/>
                  </a:solidFill>
                  <a:latin typeface="Cambria" panose="02040503050406030204" pitchFamily="18" charset="0"/>
                  <a:ea typeface="+mn-ea"/>
                  <a:cs typeface="+mn-cs"/>
                </a:rPr>
                <a:t>Sample ML.NET Builder</a:t>
              </a:r>
            </a:p>
          </p:txBody>
        </p:sp>
        <p:grpSp>
          <p:nvGrpSpPr>
            <p:cNvPr id="4" name="Group 17">
              <a:extLst>
                <a:ext uri="{FF2B5EF4-FFF2-40B4-BE49-F238E27FC236}">
                  <a16:creationId xmlns:a16="http://schemas.microsoft.com/office/drawing/2014/main" id="{384DDB5E-C0C7-66C9-A20B-EFA80A15E223}"/>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38797599-B8D6-9421-EF9D-DD0F363C7D05}"/>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BB75A113-9B86-FD7D-3A5B-C55BDEACB320}"/>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AFF48CA2-C38A-209B-559F-5DC7ACA27675}"/>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sp>
        <p:nvSpPr>
          <p:cNvPr id="8" name="TextBox 7">
            <a:extLst>
              <a:ext uri="{FF2B5EF4-FFF2-40B4-BE49-F238E27FC236}">
                <a16:creationId xmlns:a16="http://schemas.microsoft.com/office/drawing/2014/main" id="{E91FE0D5-D687-A460-6F18-981E42884785}"/>
              </a:ext>
            </a:extLst>
          </p:cNvPr>
          <p:cNvSpPr txBox="1"/>
          <p:nvPr/>
        </p:nvSpPr>
        <p:spPr>
          <a:xfrm>
            <a:off x="617349" y="945070"/>
            <a:ext cx="7010400" cy="461665"/>
          </a:xfrm>
          <a:prstGeom prst="rect">
            <a:avLst/>
          </a:prstGeom>
          <a:noFill/>
        </p:spPr>
        <p:txBody>
          <a:bodyPr wrap="square">
            <a:spAutoFit/>
          </a:bodyPr>
          <a:lstStyle/>
          <a:p>
            <a:pPr>
              <a:buClrTx/>
              <a:buFontTx/>
              <a:buNone/>
            </a:pPr>
            <a:r>
              <a:rPr lang="en-US" sz="2400" kern="1200">
                <a:solidFill>
                  <a:prstClr val="black"/>
                </a:solidFill>
                <a:latin typeface="Times New Roman" panose="02020603050405020304" pitchFamily="18" charset="0"/>
                <a:ea typeface="+mn-ea"/>
                <a:cs typeface="Times New Roman" panose="02020603050405020304" pitchFamily="18" charset="0"/>
              </a:rPr>
              <a:t>The first Screen for Sentiment Application</a:t>
            </a:r>
          </a:p>
        </p:txBody>
      </p:sp>
      <p:pic>
        <p:nvPicPr>
          <p:cNvPr id="9" name="Picture 8">
            <a:extLst>
              <a:ext uri="{FF2B5EF4-FFF2-40B4-BE49-F238E27FC236}">
                <a16:creationId xmlns:a16="http://schemas.microsoft.com/office/drawing/2014/main" id="{7844CB5F-5DD9-0093-D491-FD15D772CE31}"/>
              </a:ext>
            </a:extLst>
          </p:cNvPr>
          <p:cNvPicPr>
            <a:picLocks noChangeAspect="1"/>
          </p:cNvPicPr>
          <p:nvPr/>
        </p:nvPicPr>
        <p:blipFill>
          <a:blip r:embed="rId3"/>
          <a:stretch>
            <a:fillRect/>
          </a:stretch>
        </p:blipFill>
        <p:spPr>
          <a:xfrm>
            <a:off x="2141349" y="1375252"/>
            <a:ext cx="8534400" cy="4800600"/>
          </a:xfrm>
          <a:prstGeom prst="rect">
            <a:avLst/>
          </a:prstGeom>
        </p:spPr>
      </p:pic>
    </p:spTree>
    <p:extLst>
      <p:ext uri="{BB962C8B-B14F-4D97-AF65-F5344CB8AC3E}">
        <p14:creationId xmlns:p14="http://schemas.microsoft.com/office/powerpoint/2010/main" val="42261715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20716443-BBE6-A8FC-63CE-2CBDA4C0C4E2}"/>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BBA5F8FE-424D-9426-BC43-14B822501229}"/>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40EAE2F5-0795-22BE-B80F-AD8D0FB3A291}"/>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grpSp>
        <p:nvGrpSpPr>
          <p:cNvPr id="2" name="Group 1">
            <a:extLst>
              <a:ext uri="{FF2B5EF4-FFF2-40B4-BE49-F238E27FC236}">
                <a16:creationId xmlns:a16="http://schemas.microsoft.com/office/drawing/2014/main" id="{1EA2582B-4D35-A4F9-7D16-F4658C6AF73B}"/>
              </a:ext>
            </a:extLst>
          </p:cNvPr>
          <p:cNvGrpSpPr/>
          <p:nvPr/>
        </p:nvGrpSpPr>
        <p:grpSpPr>
          <a:xfrm>
            <a:off x="121403" y="340771"/>
            <a:ext cx="4620576" cy="508000"/>
            <a:chOff x="789624" y="1191463"/>
            <a:chExt cx="4620576" cy="508000"/>
          </a:xfrm>
        </p:grpSpPr>
        <p:sp>
          <p:nvSpPr>
            <p:cNvPr id="3" name="AutoShape 52">
              <a:extLst>
                <a:ext uri="{FF2B5EF4-FFF2-40B4-BE49-F238E27FC236}">
                  <a16:creationId xmlns:a16="http://schemas.microsoft.com/office/drawing/2014/main" id="{345A1D82-E448-A86E-8AEE-09E6554A3A26}"/>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buClrTx/>
                <a:buFontTx/>
                <a:buNone/>
              </a:pPr>
              <a:r>
                <a:rPr lang="en-US" sz="2800" b="1" kern="1200" dirty="0">
                  <a:solidFill>
                    <a:prstClr val="black"/>
                  </a:solidFill>
                  <a:latin typeface="Cambria" panose="02040503050406030204" pitchFamily="18" charset="0"/>
                  <a:ea typeface="+mn-ea"/>
                  <a:cs typeface="+mn-cs"/>
                </a:rPr>
                <a:t>Sample ML.NET Builder</a:t>
              </a:r>
            </a:p>
          </p:txBody>
        </p:sp>
        <p:grpSp>
          <p:nvGrpSpPr>
            <p:cNvPr id="4" name="Group 17">
              <a:extLst>
                <a:ext uri="{FF2B5EF4-FFF2-40B4-BE49-F238E27FC236}">
                  <a16:creationId xmlns:a16="http://schemas.microsoft.com/office/drawing/2014/main" id="{18C0BF15-DE3A-7AFD-54FF-41A30878802F}"/>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7043BD61-8A52-5804-802B-1195E602784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B52440A1-AB72-D2F5-410A-182CBA856B87}"/>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9A58100B-4F58-0A66-6C16-47667ABB1CC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sp>
        <p:nvSpPr>
          <p:cNvPr id="8" name="TextBox 7">
            <a:extLst>
              <a:ext uri="{FF2B5EF4-FFF2-40B4-BE49-F238E27FC236}">
                <a16:creationId xmlns:a16="http://schemas.microsoft.com/office/drawing/2014/main" id="{9C0D178F-963F-C882-E751-9A8C41A5708C}"/>
              </a:ext>
            </a:extLst>
          </p:cNvPr>
          <p:cNvSpPr txBox="1"/>
          <p:nvPr/>
        </p:nvSpPr>
        <p:spPr>
          <a:xfrm>
            <a:off x="449913" y="1077371"/>
            <a:ext cx="6127026" cy="461665"/>
          </a:xfrm>
          <a:prstGeom prst="rect">
            <a:avLst/>
          </a:prstGeom>
          <a:noFill/>
        </p:spPr>
        <p:txBody>
          <a:bodyPr wrap="square">
            <a:spAutoFit/>
          </a:bodyPr>
          <a:lstStyle/>
          <a:p>
            <a:pPr>
              <a:buClrTx/>
              <a:buFontTx/>
              <a:buNone/>
            </a:pPr>
            <a:r>
              <a:rPr lang="en-US" sz="2400" b="1" u="sng" kern="1200">
                <a:solidFill>
                  <a:prstClr val="black"/>
                </a:solidFill>
                <a:latin typeface="Times New Roman" panose="02020603050405020304" pitchFamily="18" charset="0"/>
                <a:ea typeface="+mn-ea"/>
                <a:cs typeface="Times New Roman" panose="02020603050405020304" pitchFamily="18" charset="0"/>
              </a:rPr>
              <a:t>Step 2: </a:t>
            </a:r>
            <a:r>
              <a:rPr lang="en-US" sz="2400" kern="1200">
                <a:solidFill>
                  <a:prstClr val="black"/>
                </a:solidFill>
                <a:latin typeface="Times New Roman" panose="02020603050405020304" pitchFamily="18" charset="0"/>
                <a:ea typeface="+mn-ea"/>
                <a:cs typeface="Times New Roman" panose="02020603050405020304" pitchFamily="18" charset="0"/>
              </a:rPr>
              <a:t>Create machine Learning Model</a:t>
            </a:r>
          </a:p>
        </p:txBody>
      </p:sp>
      <p:sp>
        <p:nvSpPr>
          <p:cNvPr id="9" name="TextBox 8">
            <a:extLst>
              <a:ext uri="{FF2B5EF4-FFF2-40B4-BE49-F238E27FC236}">
                <a16:creationId xmlns:a16="http://schemas.microsoft.com/office/drawing/2014/main" id="{FE09022B-EBEC-EDFC-280F-982D84D84BCF}"/>
              </a:ext>
            </a:extLst>
          </p:cNvPr>
          <p:cNvSpPr txBox="1"/>
          <p:nvPr/>
        </p:nvSpPr>
        <p:spPr>
          <a:xfrm>
            <a:off x="449911" y="1839371"/>
            <a:ext cx="5181600" cy="1569660"/>
          </a:xfrm>
          <a:prstGeom prst="rect">
            <a:avLst/>
          </a:prstGeom>
          <a:noFill/>
        </p:spPr>
        <p:txBody>
          <a:bodyPr wrap="square">
            <a:spAutoFit/>
          </a:bodyPr>
          <a:lstStyle/>
          <a:p>
            <a:pPr>
              <a:buClrTx/>
              <a:buFontTx/>
              <a:buNone/>
            </a:pPr>
            <a:r>
              <a:rPr lang="en-US" sz="2400" kern="1200">
                <a:solidFill>
                  <a:prstClr val="black"/>
                </a:solidFill>
                <a:latin typeface="Times New Roman" panose="02020603050405020304" pitchFamily="18" charset="0"/>
                <a:ea typeface="+mn-ea"/>
                <a:cs typeface="Times New Roman" panose="02020603050405020304" pitchFamily="18" charset="0"/>
              </a:rPr>
              <a:t>-Right click on Project</a:t>
            </a:r>
          </a:p>
          <a:p>
            <a:pPr>
              <a:buClrTx/>
              <a:buFontTx/>
              <a:buNone/>
            </a:pPr>
            <a:r>
              <a:rPr lang="en-US" sz="2400" kern="1200">
                <a:solidFill>
                  <a:prstClr val="black"/>
                </a:solidFill>
                <a:latin typeface="Times New Roman" panose="02020603050405020304" pitchFamily="18" charset="0"/>
                <a:ea typeface="+mn-ea"/>
                <a:cs typeface="Times New Roman" panose="02020603050405020304" pitchFamily="18" charset="0"/>
              </a:rPr>
              <a:t>-Choose Add</a:t>
            </a:r>
          </a:p>
          <a:p>
            <a:pPr>
              <a:buClrTx/>
              <a:buFontTx/>
              <a:buNone/>
            </a:pPr>
            <a:r>
              <a:rPr lang="en-US" sz="2400" kern="1200">
                <a:solidFill>
                  <a:prstClr val="black"/>
                </a:solidFill>
                <a:latin typeface="Times New Roman" panose="02020603050405020304" pitchFamily="18" charset="0"/>
                <a:ea typeface="+mn-ea"/>
                <a:cs typeface="Times New Roman" panose="02020603050405020304" pitchFamily="18" charset="0"/>
              </a:rPr>
              <a:t>-Then Choose :</a:t>
            </a:r>
          </a:p>
          <a:p>
            <a:pPr>
              <a:buClrTx/>
              <a:buFontTx/>
              <a:buNone/>
            </a:pPr>
            <a:r>
              <a:rPr lang="en-US" sz="2400" kern="1200">
                <a:solidFill>
                  <a:prstClr val="black"/>
                </a:solidFill>
                <a:latin typeface="Times New Roman" panose="02020603050405020304" pitchFamily="18" charset="0"/>
                <a:ea typeface="+mn-ea"/>
                <a:cs typeface="Times New Roman" panose="02020603050405020304" pitchFamily="18" charset="0"/>
              </a:rPr>
              <a:t> Machine Learning Model…</a:t>
            </a:r>
          </a:p>
        </p:txBody>
      </p:sp>
      <p:pic>
        <p:nvPicPr>
          <p:cNvPr id="10" name="Picture 9">
            <a:extLst>
              <a:ext uri="{FF2B5EF4-FFF2-40B4-BE49-F238E27FC236}">
                <a16:creationId xmlns:a16="http://schemas.microsoft.com/office/drawing/2014/main" id="{1A7A1F50-3BF1-09C6-3274-5CC4777F202A}"/>
              </a:ext>
            </a:extLst>
          </p:cNvPr>
          <p:cNvPicPr>
            <a:picLocks noChangeAspect="1"/>
          </p:cNvPicPr>
          <p:nvPr/>
        </p:nvPicPr>
        <p:blipFill rotWithShape="1">
          <a:blip r:embed="rId3"/>
          <a:srcRect l="24375" b="6268"/>
          <a:stretch>
            <a:fillRect/>
          </a:stretch>
        </p:blipFill>
        <p:spPr>
          <a:xfrm>
            <a:off x="5455403" y="1466638"/>
            <a:ext cx="6532668" cy="4554454"/>
          </a:xfrm>
          <a:prstGeom prst="rect">
            <a:avLst/>
          </a:prstGeom>
        </p:spPr>
      </p:pic>
    </p:spTree>
    <p:extLst>
      <p:ext uri="{BB962C8B-B14F-4D97-AF65-F5344CB8AC3E}">
        <p14:creationId xmlns:p14="http://schemas.microsoft.com/office/powerpoint/2010/main" val="3819615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5C78A18E-A690-04ED-790C-4525DD31537C}"/>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517682E8-E7C4-6231-8176-AF00ACEE4106}"/>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A6C72A97-D987-EE38-D36B-47A461ED8E57}"/>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grpSp>
        <p:nvGrpSpPr>
          <p:cNvPr id="2" name="Group 1">
            <a:extLst>
              <a:ext uri="{FF2B5EF4-FFF2-40B4-BE49-F238E27FC236}">
                <a16:creationId xmlns:a16="http://schemas.microsoft.com/office/drawing/2014/main" id="{11149DE1-1535-165F-9FB4-77536426F3D1}"/>
              </a:ext>
            </a:extLst>
          </p:cNvPr>
          <p:cNvGrpSpPr/>
          <p:nvPr/>
        </p:nvGrpSpPr>
        <p:grpSpPr>
          <a:xfrm>
            <a:off x="222143" y="260085"/>
            <a:ext cx="4620576" cy="508000"/>
            <a:chOff x="789624" y="1191463"/>
            <a:chExt cx="4620576" cy="508000"/>
          </a:xfrm>
        </p:grpSpPr>
        <p:sp>
          <p:nvSpPr>
            <p:cNvPr id="3" name="AutoShape 52">
              <a:extLst>
                <a:ext uri="{FF2B5EF4-FFF2-40B4-BE49-F238E27FC236}">
                  <a16:creationId xmlns:a16="http://schemas.microsoft.com/office/drawing/2014/main" id="{5AFA330B-B61C-501B-7887-2247CE49C729}"/>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buClrTx/>
                <a:buFontTx/>
                <a:buNone/>
              </a:pPr>
              <a:r>
                <a:rPr lang="en-US" sz="2800" b="1" kern="1200" dirty="0">
                  <a:solidFill>
                    <a:prstClr val="black"/>
                  </a:solidFill>
                  <a:latin typeface="Cambria" panose="02040503050406030204" pitchFamily="18" charset="0"/>
                  <a:ea typeface="+mn-ea"/>
                  <a:cs typeface="+mn-cs"/>
                </a:rPr>
                <a:t>Sample ML.NET Builder</a:t>
              </a:r>
            </a:p>
          </p:txBody>
        </p:sp>
        <p:grpSp>
          <p:nvGrpSpPr>
            <p:cNvPr id="4" name="Group 17">
              <a:extLst>
                <a:ext uri="{FF2B5EF4-FFF2-40B4-BE49-F238E27FC236}">
                  <a16:creationId xmlns:a16="http://schemas.microsoft.com/office/drawing/2014/main" id="{B2CEEAA6-D372-FED3-44DB-BB0900F719E5}"/>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F5A9E022-27DA-39A4-582D-602BC938B7C1}"/>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E580DD94-917F-74E1-2281-3836A9118C07}"/>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4DA812BF-D72A-0795-47F6-9CF615AE3FCB}"/>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pic>
        <p:nvPicPr>
          <p:cNvPr id="8" name="Picture 7">
            <a:extLst>
              <a:ext uri="{FF2B5EF4-FFF2-40B4-BE49-F238E27FC236}">
                <a16:creationId xmlns:a16="http://schemas.microsoft.com/office/drawing/2014/main" id="{A82E8951-4AAB-6BA5-E547-7123CBB3B487}"/>
              </a:ext>
            </a:extLst>
          </p:cNvPr>
          <p:cNvPicPr>
            <a:picLocks noChangeAspect="1"/>
          </p:cNvPicPr>
          <p:nvPr/>
        </p:nvPicPr>
        <p:blipFill>
          <a:blip r:embed="rId3"/>
          <a:stretch>
            <a:fillRect/>
          </a:stretch>
        </p:blipFill>
        <p:spPr>
          <a:xfrm>
            <a:off x="2660543" y="1387716"/>
            <a:ext cx="8350138" cy="4765169"/>
          </a:xfrm>
          <a:prstGeom prst="rect">
            <a:avLst/>
          </a:prstGeom>
        </p:spPr>
      </p:pic>
      <p:sp>
        <p:nvSpPr>
          <p:cNvPr id="9" name="TextBox 8">
            <a:extLst>
              <a:ext uri="{FF2B5EF4-FFF2-40B4-BE49-F238E27FC236}">
                <a16:creationId xmlns:a16="http://schemas.microsoft.com/office/drawing/2014/main" id="{ED17DCE1-8A31-7920-EC5C-7AB080D0213F}"/>
              </a:ext>
            </a:extLst>
          </p:cNvPr>
          <p:cNvSpPr txBox="1"/>
          <p:nvPr/>
        </p:nvSpPr>
        <p:spPr>
          <a:xfrm>
            <a:off x="534227" y="872022"/>
            <a:ext cx="9212916" cy="461665"/>
          </a:xfrm>
          <a:prstGeom prst="rect">
            <a:avLst/>
          </a:prstGeom>
          <a:noFill/>
        </p:spPr>
        <p:txBody>
          <a:bodyPr wrap="square">
            <a:spAutoFit/>
          </a:bodyPr>
          <a:lstStyle/>
          <a:p>
            <a:pPr>
              <a:buClrTx/>
              <a:buFontTx/>
              <a:buNone/>
            </a:pPr>
            <a:r>
              <a:rPr lang="en-US" sz="2400" kern="1200">
                <a:solidFill>
                  <a:prstClr val="black"/>
                </a:solidFill>
                <a:latin typeface="Times New Roman" panose="02020603050405020304" pitchFamily="18" charset="0"/>
                <a:ea typeface="+mn-ea"/>
                <a:cs typeface="Times New Roman" panose="02020603050405020304" pitchFamily="18" charset="0"/>
              </a:rPr>
              <a:t>Enter “SentimentModel.mbconfig” then click Add button</a:t>
            </a:r>
          </a:p>
        </p:txBody>
      </p:sp>
      <p:cxnSp>
        <p:nvCxnSpPr>
          <p:cNvPr id="10" name="Straight Arrow Connector 9">
            <a:extLst>
              <a:ext uri="{FF2B5EF4-FFF2-40B4-BE49-F238E27FC236}">
                <a16:creationId xmlns:a16="http://schemas.microsoft.com/office/drawing/2014/main" id="{D6F92653-D1D7-B320-4678-48BDED69C009}"/>
              </a:ext>
            </a:extLst>
          </p:cNvPr>
          <p:cNvCxnSpPr/>
          <p:nvPr/>
        </p:nvCxnSpPr>
        <p:spPr>
          <a:xfrm flipH="1">
            <a:off x="6851543" y="2444485"/>
            <a:ext cx="685800" cy="533400"/>
          </a:xfrm>
          <a:prstGeom prst="straightConnector1">
            <a:avLst/>
          </a:prstGeom>
          <a:noFill/>
          <a:ln w="28575" cap="flat" cmpd="sng" algn="ctr">
            <a:solidFill>
              <a:srgbClr val="002060"/>
            </a:solidFill>
            <a:prstDash val="solid"/>
            <a:tailEnd type="triangle"/>
          </a:ln>
          <a:effectLst/>
        </p:spPr>
      </p:cxnSp>
      <p:cxnSp>
        <p:nvCxnSpPr>
          <p:cNvPr id="11" name="Straight Arrow Connector 10">
            <a:extLst>
              <a:ext uri="{FF2B5EF4-FFF2-40B4-BE49-F238E27FC236}">
                <a16:creationId xmlns:a16="http://schemas.microsoft.com/office/drawing/2014/main" id="{070DC08D-CD03-39E1-6F38-2DB8102DFFDB}"/>
              </a:ext>
            </a:extLst>
          </p:cNvPr>
          <p:cNvCxnSpPr>
            <a:cxnSpLocks/>
          </p:cNvCxnSpPr>
          <p:nvPr/>
        </p:nvCxnSpPr>
        <p:spPr>
          <a:xfrm>
            <a:off x="4454885" y="4969681"/>
            <a:ext cx="0" cy="625476"/>
          </a:xfrm>
          <a:prstGeom prst="straightConnector1">
            <a:avLst/>
          </a:prstGeom>
          <a:noFill/>
          <a:ln w="28575" cap="flat" cmpd="sng" algn="ctr">
            <a:solidFill>
              <a:srgbClr val="002060"/>
            </a:solidFill>
            <a:prstDash val="solid"/>
            <a:tailEnd type="triangle"/>
          </a:ln>
          <a:effectLst/>
        </p:spPr>
      </p:cxnSp>
      <p:cxnSp>
        <p:nvCxnSpPr>
          <p:cNvPr id="12" name="Straight Arrow Connector 11">
            <a:extLst>
              <a:ext uri="{FF2B5EF4-FFF2-40B4-BE49-F238E27FC236}">
                <a16:creationId xmlns:a16="http://schemas.microsoft.com/office/drawing/2014/main" id="{D52963FD-9D42-8C0E-21AA-87FD85A86205}"/>
              </a:ext>
            </a:extLst>
          </p:cNvPr>
          <p:cNvCxnSpPr>
            <a:cxnSpLocks/>
          </p:cNvCxnSpPr>
          <p:nvPr/>
        </p:nvCxnSpPr>
        <p:spPr>
          <a:xfrm>
            <a:off x="9975743" y="5263885"/>
            <a:ext cx="0" cy="625476"/>
          </a:xfrm>
          <a:prstGeom prst="straightConnector1">
            <a:avLst/>
          </a:prstGeom>
          <a:noFill/>
          <a:ln w="28575" cap="flat" cmpd="sng" algn="ctr">
            <a:solidFill>
              <a:srgbClr val="002060"/>
            </a:solidFill>
            <a:prstDash val="solid"/>
            <a:tailEnd type="triangle"/>
          </a:ln>
          <a:effectLst/>
        </p:spPr>
      </p:cxnSp>
      <p:grpSp>
        <p:nvGrpSpPr>
          <p:cNvPr id="13" name="Group 12">
            <a:extLst>
              <a:ext uri="{FF2B5EF4-FFF2-40B4-BE49-F238E27FC236}">
                <a16:creationId xmlns:a16="http://schemas.microsoft.com/office/drawing/2014/main" id="{BAFFEB53-ECE6-A521-AB1F-6FBDDEA7F3E3}"/>
              </a:ext>
            </a:extLst>
          </p:cNvPr>
          <p:cNvGrpSpPr/>
          <p:nvPr/>
        </p:nvGrpSpPr>
        <p:grpSpPr>
          <a:xfrm>
            <a:off x="7461143" y="2522152"/>
            <a:ext cx="425338" cy="461665"/>
            <a:chOff x="1251062" y="4078473"/>
            <a:chExt cx="425338" cy="461665"/>
          </a:xfrm>
        </p:grpSpPr>
        <p:sp>
          <p:nvSpPr>
            <p:cNvPr id="14" name="Oval 13">
              <a:extLst>
                <a:ext uri="{FF2B5EF4-FFF2-40B4-BE49-F238E27FC236}">
                  <a16:creationId xmlns:a16="http://schemas.microsoft.com/office/drawing/2014/main" id="{D25869C1-193F-0346-2053-9CEB33ABB974}"/>
                </a:ext>
              </a:extLst>
            </p:cNvPr>
            <p:cNvSpPr/>
            <p:nvPr/>
          </p:nvSpPr>
          <p:spPr>
            <a:xfrm>
              <a:off x="1251062" y="4114800"/>
              <a:ext cx="425338" cy="425338"/>
            </a:xfrm>
            <a:prstGeom prst="ellipse">
              <a:avLst/>
            </a:prstGeom>
            <a:solidFill>
              <a:srgbClr val="FFFF00"/>
            </a:solidFill>
            <a:ln w="25400" cap="flat" cmpd="sng" algn="ctr">
              <a:solidFill>
                <a:srgbClr val="4F81BD">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3BA9B5FE-CB70-5463-780E-7B619CCF46AC}"/>
                </a:ext>
              </a:extLst>
            </p:cNvPr>
            <p:cNvSpPr txBox="1"/>
            <p:nvPr/>
          </p:nvSpPr>
          <p:spPr>
            <a:xfrm>
              <a:off x="1294454" y="4078473"/>
              <a:ext cx="33855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p>
          </p:txBody>
        </p:sp>
      </p:grpSp>
      <p:grpSp>
        <p:nvGrpSpPr>
          <p:cNvPr id="16" name="Group 15">
            <a:extLst>
              <a:ext uri="{FF2B5EF4-FFF2-40B4-BE49-F238E27FC236}">
                <a16:creationId xmlns:a16="http://schemas.microsoft.com/office/drawing/2014/main" id="{057B6E83-C459-8CF5-B684-66536D251486}"/>
              </a:ext>
            </a:extLst>
          </p:cNvPr>
          <p:cNvGrpSpPr/>
          <p:nvPr/>
        </p:nvGrpSpPr>
        <p:grpSpPr>
          <a:xfrm>
            <a:off x="3727343" y="5051586"/>
            <a:ext cx="425338" cy="461665"/>
            <a:chOff x="1251062" y="4078473"/>
            <a:chExt cx="425338" cy="461665"/>
          </a:xfrm>
        </p:grpSpPr>
        <p:sp>
          <p:nvSpPr>
            <p:cNvPr id="17" name="Oval 16">
              <a:extLst>
                <a:ext uri="{FF2B5EF4-FFF2-40B4-BE49-F238E27FC236}">
                  <a16:creationId xmlns:a16="http://schemas.microsoft.com/office/drawing/2014/main" id="{80FB53BE-4079-1CF2-CCE5-0D07F883B86A}"/>
                </a:ext>
              </a:extLst>
            </p:cNvPr>
            <p:cNvSpPr/>
            <p:nvPr/>
          </p:nvSpPr>
          <p:spPr>
            <a:xfrm>
              <a:off x="1251062" y="4114800"/>
              <a:ext cx="425338" cy="425338"/>
            </a:xfrm>
            <a:prstGeom prst="ellipse">
              <a:avLst/>
            </a:prstGeom>
            <a:solidFill>
              <a:srgbClr val="FFFF00"/>
            </a:solidFill>
            <a:ln w="25400" cap="flat" cmpd="sng" algn="ctr">
              <a:solidFill>
                <a:srgbClr val="4F81BD">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TextBox 17">
              <a:extLst>
                <a:ext uri="{FF2B5EF4-FFF2-40B4-BE49-F238E27FC236}">
                  <a16:creationId xmlns:a16="http://schemas.microsoft.com/office/drawing/2014/main" id="{5B0356A7-BD33-972B-FE9D-46B1391F7893}"/>
                </a:ext>
              </a:extLst>
            </p:cNvPr>
            <p:cNvSpPr txBox="1"/>
            <p:nvPr/>
          </p:nvSpPr>
          <p:spPr>
            <a:xfrm>
              <a:off x="1294454" y="4078473"/>
              <a:ext cx="33855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2</a:t>
              </a:r>
            </a:p>
          </p:txBody>
        </p:sp>
      </p:grpSp>
      <p:grpSp>
        <p:nvGrpSpPr>
          <p:cNvPr id="19" name="Group 18">
            <a:extLst>
              <a:ext uri="{FF2B5EF4-FFF2-40B4-BE49-F238E27FC236}">
                <a16:creationId xmlns:a16="http://schemas.microsoft.com/office/drawing/2014/main" id="{4F2FE2B0-A06C-135B-C51E-7A3640692D72}"/>
              </a:ext>
            </a:extLst>
          </p:cNvPr>
          <p:cNvGrpSpPr/>
          <p:nvPr/>
        </p:nvGrpSpPr>
        <p:grpSpPr>
          <a:xfrm>
            <a:off x="10067874" y="5282418"/>
            <a:ext cx="425338" cy="461665"/>
            <a:chOff x="1251062" y="4078473"/>
            <a:chExt cx="425338" cy="461665"/>
          </a:xfrm>
        </p:grpSpPr>
        <p:sp>
          <p:nvSpPr>
            <p:cNvPr id="20" name="Oval 19">
              <a:extLst>
                <a:ext uri="{FF2B5EF4-FFF2-40B4-BE49-F238E27FC236}">
                  <a16:creationId xmlns:a16="http://schemas.microsoft.com/office/drawing/2014/main" id="{B2788D7B-D869-495F-DCC8-E018C5F372D2}"/>
                </a:ext>
              </a:extLst>
            </p:cNvPr>
            <p:cNvSpPr/>
            <p:nvPr/>
          </p:nvSpPr>
          <p:spPr>
            <a:xfrm>
              <a:off x="1251062" y="4114800"/>
              <a:ext cx="425338" cy="425338"/>
            </a:xfrm>
            <a:prstGeom prst="ellipse">
              <a:avLst/>
            </a:prstGeom>
            <a:solidFill>
              <a:srgbClr val="FFFF00"/>
            </a:solidFill>
            <a:ln w="25400" cap="flat" cmpd="sng" algn="ctr">
              <a:solidFill>
                <a:srgbClr val="4F81BD">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TextBox 20">
              <a:extLst>
                <a:ext uri="{FF2B5EF4-FFF2-40B4-BE49-F238E27FC236}">
                  <a16:creationId xmlns:a16="http://schemas.microsoft.com/office/drawing/2014/main" id="{3F453978-3451-ABAC-5885-27A26E32C857}"/>
                </a:ext>
              </a:extLst>
            </p:cNvPr>
            <p:cNvSpPr txBox="1"/>
            <p:nvPr/>
          </p:nvSpPr>
          <p:spPr>
            <a:xfrm>
              <a:off x="1294454" y="4078473"/>
              <a:ext cx="33855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3</a:t>
              </a:r>
            </a:p>
          </p:txBody>
        </p:sp>
      </p:grpSp>
    </p:spTree>
    <p:extLst>
      <p:ext uri="{BB962C8B-B14F-4D97-AF65-F5344CB8AC3E}">
        <p14:creationId xmlns:p14="http://schemas.microsoft.com/office/powerpoint/2010/main" val="3234958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550899AF-587C-93C4-374B-2E34B4313733}"/>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4BD86B8A-5D19-D65C-2B60-C3AF09DF01E5}"/>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7A963AC3-87ED-CC90-049B-369061D07068}"/>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grpSp>
        <p:nvGrpSpPr>
          <p:cNvPr id="2" name="Group 1">
            <a:extLst>
              <a:ext uri="{FF2B5EF4-FFF2-40B4-BE49-F238E27FC236}">
                <a16:creationId xmlns:a16="http://schemas.microsoft.com/office/drawing/2014/main" id="{A7F393FF-BED9-48E9-7B30-4E12E95881C1}"/>
              </a:ext>
            </a:extLst>
          </p:cNvPr>
          <p:cNvGrpSpPr/>
          <p:nvPr/>
        </p:nvGrpSpPr>
        <p:grpSpPr>
          <a:xfrm>
            <a:off x="160150" y="304369"/>
            <a:ext cx="4620576" cy="508000"/>
            <a:chOff x="789624" y="1191463"/>
            <a:chExt cx="4620576" cy="508000"/>
          </a:xfrm>
        </p:grpSpPr>
        <p:sp>
          <p:nvSpPr>
            <p:cNvPr id="3" name="AutoShape 52">
              <a:extLst>
                <a:ext uri="{FF2B5EF4-FFF2-40B4-BE49-F238E27FC236}">
                  <a16:creationId xmlns:a16="http://schemas.microsoft.com/office/drawing/2014/main" id="{CD63A6F9-36D2-AFE1-E9B7-F22BCEF1C882}"/>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buClrTx/>
                <a:buFontTx/>
                <a:buNone/>
              </a:pPr>
              <a:r>
                <a:rPr lang="en-US" sz="2800" b="1" kern="1200" dirty="0">
                  <a:solidFill>
                    <a:prstClr val="black"/>
                  </a:solidFill>
                  <a:latin typeface="Cambria" panose="02040503050406030204" pitchFamily="18" charset="0"/>
                  <a:ea typeface="+mn-ea"/>
                  <a:cs typeface="+mn-cs"/>
                </a:rPr>
                <a:t>Sample ML.NET Builder</a:t>
              </a:r>
            </a:p>
          </p:txBody>
        </p:sp>
        <p:grpSp>
          <p:nvGrpSpPr>
            <p:cNvPr id="4" name="Group 17">
              <a:extLst>
                <a:ext uri="{FF2B5EF4-FFF2-40B4-BE49-F238E27FC236}">
                  <a16:creationId xmlns:a16="http://schemas.microsoft.com/office/drawing/2014/main" id="{5022C167-0293-E404-E86F-6BEDDB98E9B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9EB2ED4C-EBFE-99EC-3471-710B827942FC}"/>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29A64448-F0A2-F747-7383-903A297B455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C9BF25EF-3340-AA04-EB0F-FF9EB0FA395D}"/>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sp>
        <p:nvSpPr>
          <p:cNvPr id="8" name="TextBox 7">
            <a:extLst>
              <a:ext uri="{FF2B5EF4-FFF2-40B4-BE49-F238E27FC236}">
                <a16:creationId xmlns:a16="http://schemas.microsoft.com/office/drawing/2014/main" id="{292F53C6-6B80-B299-DF84-22DD0AFBD79F}"/>
              </a:ext>
            </a:extLst>
          </p:cNvPr>
          <p:cNvSpPr txBox="1"/>
          <p:nvPr/>
        </p:nvSpPr>
        <p:spPr>
          <a:xfrm>
            <a:off x="530180" y="1337719"/>
            <a:ext cx="10896600" cy="830997"/>
          </a:xfrm>
          <a:prstGeom prst="rect">
            <a:avLst/>
          </a:prstGeom>
          <a:noFill/>
        </p:spPr>
        <p:txBody>
          <a:bodyPr wrap="square">
            <a:spAutoFit/>
          </a:bodyPr>
          <a:lstStyle/>
          <a:p>
            <a:pPr>
              <a:buClrTx/>
              <a:buFontTx/>
              <a:buNone/>
            </a:pPr>
            <a:r>
              <a:rPr lang="en-US" sz="2400" kern="1200">
                <a:solidFill>
                  <a:prstClr val="black"/>
                </a:solidFill>
                <a:latin typeface="Times New Roman" panose="02020603050405020304" pitchFamily="18" charset="0"/>
                <a:ea typeface="+mn-ea"/>
                <a:cs typeface="Times New Roman" panose="02020603050405020304" pitchFamily="18" charset="0"/>
              </a:rPr>
              <a:t>To generate your model, you first need to select your machine learning scenario. Model Builder supports several scenarios:</a:t>
            </a:r>
          </a:p>
        </p:txBody>
      </p:sp>
      <p:sp>
        <p:nvSpPr>
          <p:cNvPr id="9" name="TextBox 8">
            <a:extLst>
              <a:ext uri="{FF2B5EF4-FFF2-40B4-BE49-F238E27FC236}">
                <a16:creationId xmlns:a16="http://schemas.microsoft.com/office/drawing/2014/main" id="{4BE14AAD-81B7-EBA7-C24F-CEC61AD05F3B}"/>
              </a:ext>
            </a:extLst>
          </p:cNvPr>
          <p:cNvSpPr txBox="1"/>
          <p:nvPr/>
        </p:nvSpPr>
        <p:spPr>
          <a:xfrm>
            <a:off x="510560" y="857346"/>
            <a:ext cx="6127026" cy="461665"/>
          </a:xfrm>
          <a:prstGeom prst="rect">
            <a:avLst/>
          </a:prstGeom>
          <a:noFill/>
        </p:spPr>
        <p:txBody>
          <a:bodyPr wrap="square">
            <a:spAutoFit/>
          </a:bodyPr>
          <a:lstStyle/>
          <a:p>
            <a:pPr>
              <a:buClrTx/>
              <a:buFontTx/>
              <a:buNone/>
            </a:pPr>
            <a:r>
              <a:rPr lang="en-US" sz="2400" b="1" u="sng" kern="1200">
                <a:solidFill>
                  <a:prstClr val="black"/>
                </a:solidFill>
                <a:latin typeface="Times New Roman" panose="02020603050405020304" pitchFamily="18" charset="0"/>
                <a:ea typeface="+mn-ea"/>
                <a:cs typeface="Times New Roman" panose="02020603050405020304" pitchFamily="18" charset="0"/>
              </a:rPr>
              <a:t>Step 3:</a:t>
            </a:r>
            <a:r>
              <a:rPr lang="en-US" sz="2400" b="1" kern="1200">
                <a:solidFill>
                  <a:prstClr val="black"/>
                </a:solidFill>
                <a:latin typeface="Times New Roman" panose="02020603050405020304" pitchFamily="18" charset="0"/>
                <a:ea typeface="+mn-ea"/>
                <a:cs typeface="Times New Roman" panose="02020603050405020304" pitchFamily="18" charset="0"/>
              </a:rPr>
              <a:t> </a:t>
            </a:r>
            <a:r>
              <a:rPr lang="en-US" sz="2400" kern="1200">
                <a:solidFill>
                  <a:prstClr val="black"/>
                </a:solidFill>
                <a:latin typeface="Times New Roman" panose="02020603050405020304" pitchFamily="18" charset="0"/>
                <a:ea typeface="+mn-ea"/>
                <a:cs typeface="Times New Roman" panose="02020603050405020304" pitchFamily="18" charset="0"/>
              </a:rPr>
              <a:t>Pick a scenario</a:t>
            </a:r>
          </a:p>
        </p:txBody>
      </p:sp>
      <p:pic>
        <p:nvPicPr>
          <p:cNvPr id="10" name="Picture 9">
            <a:extLst>
              <a:ext uri="{FF2B5EF4-FFF2-40B4-BE49-F238E27FC236}">
                <a16:creationId xmlns:a16="http://schemas.microsoft.com/office/drawing/2014/main" id="{41B35834-4522-FD3D-AE40-3C2D90C28847}"/>
              </a:ext>
            </a:extLst>
          </p:cNvPr>
          <p:cNvPicPr>
            <a:picLocks noChangeAspect="1"/>
          </p:cNvPicPr>
          <p:nvPr/>
        </p:nvPicPr>
        <p:blipFill>
          <a:blip r:embed="rId3"/>
          <a:stretch>
            <a:fillRect/>
          </a:stretch>
        </p:blipFill>
        <p:spPr>
          <a:xfrm>
            <a:off x="3642973" y="2068082"/>
            <a:ext cx="7772400" cy="4129087"/>
          </a:xfrm>
          <a:prstGeom prst="rect">
            <a:avLst/>
          </a:prstGeom>
        </p:spPr>
      </p:pic>
      <p:cxnSp>
        <p:nvCxnSpPr>
          <p:cNvPr id="11" name="Straight Arrow Connector 10">
            <a:extLst>
              <a:ext uri="{FF2B5EF4-FFF2-40B4-BE49-F238E27FC236}">
                <a16:creationId xmlns:a16="http://schemas.microsoft.com/office/drawing/2014/main" id="{30EC71D0-CA1F-ECFA-6FB7-871E382784E7}"/>
              </a:ext>
            </a:extLst>
          </p:cNvPr>
          <p:cNvCxnSpPr>
            <a:cxnSpLocks/>
          </p:cNvCxnSpPr>
          <p:nvPr/>
        </p:nvCxnSpPr>
        <p:spPr>
          <a:xfrm>
            <a:off x="4046350" y="4132625"/>
            <a:ext cx="1219200" cy="0"/>
          </a:xfrm>
          <a:prstGeom prst="straightConnector1">
            <a:avLst/>
          </a:prstGeom>
          <a:noFill/>
          <a:ln w="38100" cap="flat" cmpd="sng" algn="ctr">
            <a:solidFill>
              <a:srgbClr val="002060"/>
            </a:solidFill>
            <a:prstDash val="solid"/>
            <a:tailEnd type="triangle"/>
          </a:ln>
          <a:effectLst/>
        </p:spPr>
      </p:cxnSp>
    </p:spTree>
    <p:extLst>
      <p:ext uri="{BB962C8B-B14F-4D97-AF65-F5344CB8AC3E}">
        <p14:creationId xmlns:p14="http://schemas.microsoft.com/office/powerpoint/2010/main" val="694238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212B0734-843B-235E-230C-04F25B6943BE}"/>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73EA2016-B5D3-9313-2EC9-49F3B90BF862}"/>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B7723D74-F59E-1C81-D78F-858F8C3FAE00}"/>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grpSp>
        <p:nvGrpSpPr>
          <p:cNvPr id="2" name="Group 1">
            <a:extLst>
              <a:ext uri="{FF2B5EF4-FFF2-40B4-BE49-F238E27FC236}">
                <a16:creationId xmlns:a16="http://schemas.microsoft.com/office/drawing/2014/main" id="{0E13CF37-C175-B076-713F-5FEA367DD085}"/>
              </a:ext>
            </a:extLst>
          </p:cNvPr>
          <p:cNvGrpSpPr/>
          <p:nvPr/>
        </p:nvGrpSpPr>
        <p:grpSpPr>
          <a:xfrm>
            <a:off x="270932" y="265624"/>
            <a:ext cx="4620576" cy="508000"/>
            <a:chOff x="789624" y="1191463"/>
            <a:chExt cx="4620576" cy="508000"/>
          </a:xfrm>
        </p:grpSpPr>
        <p:sp>
          <p:nvSpPr>
            <p:cNvPr id="3" name="AutoShape 52">
              <a:extLst>
                <a:ext uri="{FF2B5EF4-FFF2-40B4-BE49-F238E27FC236}">
                  <a16:creationId xmlns:a16="http://schemas.microsoft.com/office/drawing/2014/main" id="{8ECE5B29-54EF-3C1F-4E5E-8CBFFEA67300}"/>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buClrTx/>
                <a:buFontTx/>
                <a:buNone/>
              </a:pPr>
              <a:r>
                <a:rPr lang="en-US" sz="2800" b="1" kern="1200" dirty="0">
                  <a:solidFill>
                    <a:prstClr val="black"/>
                  </a:solidFill>
                  <a:latin typeface="Cambria" panose="02040503050406030204" pitchFamily="18" charset="0"/>
                  <a:ea typeface="+mn-ea"/>
                  <a:cs typeface="+mn-cs"/>
                </a:rPr>
                <a:t>Sample ML.NET Builder</a:t>
              </a:r>
            </a:p>
          </p:txBody>
        </p:sp>
        <p:grpSp>
          <p:nvGrpSpPr>
            <p:cNvPr id="4" name="Group 17">
              <a:extLst>
                <a:ext uri="{FF2B5EF4-FFF2-40B4-BE49-F238E27FC236}">
                  <a16:creationId xmlns:a16="http://schemas.microsoft.com/office/drawing/2014/main" id="{8A06DB88-B74F-5CD8-1883-24A1FA193F7F}"/>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2B622DF1-6773-EDB2-AB81-EE8FDB8A71CD}"/>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171665B9-C393-CD81-3AA5-44EC5D4F7330}"/>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5265BAF2-6D69-0EBB-386E-F4DA65CC2463}"/>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sp>
        <p:nvSpPr>
          <p:cNvPr id="8" name="TextBox 7">
            <a:extLst>
              <a:ext uri="{FF2B5EF4-FFF2-40B4-BE49-F238E27FC236}">
                <a16:creationId xmlns:a16="http://schemas.microsoft.com/office/drawing/2014/main" id="{D0B225EA-8FFE-81EE-3B1C-157960A52051}"/>
              </a:ext>
            </a:extLst>
          </p:cNvPr>
          <p:cNvSpPr txBox="1"/>
          <p:nvPr/>
        </p:nvSpPr>
        <p:spPr>
          <a:xfrm>
            <a:off x="728132" y="1503864"/>
            <a:ext cx="11125200" cy="3416320"/>
          </a:xfrm>
          <a:prstGeom prst="rect">
            <a:avLst/>
          </a:prstGeom>
          <a:noFill/>
        </p:spPr>
        <p:txBody>
          <a:bodyPr wrap="square">
            <a:spAutoFit/>
          </a:bodyPr>
          <a:lstStyle/>
          <a:p>
            <a:pPr algn="just">
              <a:buClrTx/>
              <a:buFontTx/>
              <a:buNone/>
            </a:pPr>
            <a:r>
              <a:rPr lang="en-US" sz="2400" kern="1200">
                <a:solidFill>
                  <a:prstClr val="black"/>
                </a:solidFill>
                <a:latin typeface="Times New Roman" panose="02020603050405020304" pitchFamily="18" charset="0"/>
                <a:ea typeface="+mn-ea"/>
                <a:cs typeface="Times New Roman" panose="02020603050405020304" pitchFamily="18" charset="0"/>
              </a:rPr>
              <a:t>In this case, you'll predict sentiment based on the content (text) of customer reviews.</a:t>
            </a:r>
          </a:p>
          <a:p>
            <a:pPr algn="just">
              <a:buClrTx/>
              <a:buFontTx/>
              <a:buNone/>
            </a:pPr>
            <a:endParaRPr lang="en-US" sz="2400" kern="1200">
              <a:solidFill>
                <a:prstClr val="black"/>
              </a:solidFill>
              <a:latin typeface="Times New Roman" panose="02020603050405020304" pitchFamily="18" charset="0"/>
              <a:ea typeface="+mn-ea"/>
              <a:cs typeface="Times New Roman" panose="02020603050405020304" pitchFamily="18" charset="0"/>
            </a:endParaRPr>
          </a:p>
          <a:p>
            <a:pPr algn="just">
              <a:buClrTx/>
              <a:buFontTx/>
              <a:buNone/>
            </a:pPr>
            <a:r>
              <a:rPr lang="en-US" sz="2400" kern="1200">
                <a:solidFill>
                  <a:prstClr val="black"/>
                </a:solidFill>
                <a:latin typeface="Times New Roman" panose="02020603050405020304" pitchFamily="18" charset="0"/>
                <a:ea typeface="+mn-ea"/>
                <a:cs typeface="Times New Roman" panose="02020603050405020304" pitchFamily="18" charset="0"/>
              </a:rPr>
              <a:t>In the Model Builder Scenario screen, select the Data classification scenario, since you're predicting which category a comment falls into (positive or negative).</a:t>
            </a:r>
          </a:p>
          <a:p>
            <a:pPr algn="just">
              <a:buClrTx/>
              <a:buFontTx/>
              <a:buNone/>
            </a:pPr>
            <a:endParaRPr lang="en-US" sz="2400" kern="1200">
              <a:solidFill>
                <a:prstClr val="black"/>
              </a:solidFill>
              <a:latin typeface="Times New Roman" panose="02020603050405020304" pitchFamily="18" charset="0"/>
              <a:ea typeface="+mn-ea"/>
              <a:cs typeface="Times New Roman" panose="02020603050405020304" pitchFamily="18" charset="0"/>
            </a:endParaRPr>
          </a:p>
          <a:p>
            <a:pPr algn="just">
              <a:buClrTx/>
              <a:buFontTx/>
              <a:buNone/>
            </a:pPr>
            <a:r>
              <a:rPr lang="en-US" sz="2400" kern="1200">
                <a:solidFill>
                  <a:prstClr val="black"/>
                </a:solidFill>
                <a:latin typeface="Times New Roman" panose="02020603050405020304" pitchFamily="18" charset="0"/>
                <a:ea typeface="+mn-ea"/>
                <a:cs typeface="Times New Roman" panose="02020603050405020304" pitchFamily="18" charset="0"/>
              </a:rPr>
              <a:t>After selecting the Data classification scenario, you must choose your training environment. While some scenarios support training in Azure, Classification currently only supports local training, so keep the Local environment selected and move on to the Data step.</a:t>
            </a:r>
          </a:p>
        </p:txBody>
      </p:sp>
      <p:sp>
        <p:nvSpPr>
          <p:cNvPr id="9" name="TextBox 8">
            <a:extLst>
              <a:ext uri="{FF2B5EF4-FFF2-40B4-BE49-F238E27FC236}">
                <a16:creationId xmlns:a16="http://schemas.microsoft.com/office/drawing/2014/main" id="{0C0630A2-82E4-72D5-9163-782672F2BAC3}"/>
              </a:ext>
            </a:extLst>
          </p:cNvPr>
          <p:cNvSpPr txBox="1"/>
          <p:nvPr/>
        </p:nvSpPr>
        <p:spPr>
          <a:xfrm>
            <a:off x="621342" y="818601"/>
            <a:ext cx="6127026" cy="461665"/>
          </a:xfrm>
          <a:prstGeom prst="rect">
            <a:avLst/>
          </a:prstGeom>
          <a:noFill/>
        </p:spPr>
        <p:txBody>
          <a:bodyPr wrap="square">
            <a:spAutoFit/>
          </a:bodyPr>
          <a:lstStyle/>
          <a:p>
            <a:pPr>
              <a:buClrTx/>
              <a:buFontTx/>
              <a:buNone/>
            </a:pPr>
            <a:r>
              <a:rPr lang="en-US" sz="2400" b="1" u="sng" kern="1200">
                <a:solidFill>
                  <a:prstClr val="black"/>
                </a:solidFill>
                <a:latin typeface="Times New Roman" panose="02020603050405020304" pitchFamily="18" charset="0"/>
                <a:ea typeface="+mn-ea"/>
                <a:cs typeface="Times New Roman" panose="02020603050405020304" pitchFamily="18" charset="0"/>
              </a:rPr>
              <a:t>Step 3:</a:t>
            </a:r>
            <a:r>
              <a:rPr lang="en-US" sz="2400" b="1" kern="1200">
                <a:solidFill>
                  <a:prstClr val="black"/>
                </a:solidFill>
                <a:latin typeface="Times New Roman" panose="02020603050405020304" pitchFamily="18" charset="0"/>
                <a:ea typeface="+mn-ea"/>
                <a:cs typeface="Times New Roman" panose="02020603050405020304" pitchFamily="18" charset="0"/>
              </a:rPr>
              <a:t> </a:t>
            </a:r>
            <a:r>
              <a:rPr lang="en-US" sz="2400" kern="1200">
                <a:solidFill>
                  <a:prstClr val="black"/>
                </a:solidFill>
                <a:latin typeface="Times New Roman" panose="02020603050405020304" pitchFamily="18" charset="0"/>
                <a:ea typeface="+mn-ea"/>
                <a:cs typeface="Times New Roman" panose="02020603050405020304" pitchFamily="18" charset="0"/>
              </a:rPr>
              <a:t>Pick a scenario</a:t>
            </a:r>
          </a:p>
        </p:txBody>
      </p:sp>
    </p:spTree>
    <p:extLst>
      <p:ext uri="{BB962C8B-B14F-4D97-AF65-F5344CB8AC3E}">
        <p14:creationId xmlns:p14="http://schemas.microsoft.com/office/powerpoint/2010/main" val="16449586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7B3F211D-3119-DE89-9CD1-D20DD4CBB9DD}"/>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0E01EB17-A1A0-2E65-7E9E-1587013C322A}"/>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EE1D87DE-8EC0-5EE6-8D52-51D288D11756}"/>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grpSp>
        <p:nvGrpSpPr>
          <p:cNvPr id="2" name="Group 1">
            <a:extLst>
              <a:ext uri="{FF2B5EF4-FFF2-40B4-BE49-F238E27FC236}">
                <a16:creationId xmlns:a16="http://schemas.microsoft.com/office/drawing/2014/main" id="{06FB094D-AB83-D60C-4725-19B246659FDF}"/>
              </a:ext>
            </a:extLst>
          </p:cNvPr>
          <p:cNvGrpSpPr/>
          <p:nvPr/>
        </p:nvGrpSpPr>
        <p:grpSpPr>
          <a:xfrm>
            <a:off x="175648" y="273373"/>
            <a:ext cx="4620576" cy="508000"/>
            <a:chOff x="789624" y="1191463"/>
            <a:chExt cx="4620576" cy="508000"/>
          </a:xfrm>
        </p:grpSpPr>
        <p:sp>
          <p:nvSpPr>
            <p:cNvPr id="3" name="AutoShape 52">
              <a:extLst>
                <a:ext uri="{FF2B5EF4-FFF2-40B4-BE49-F238E27FC236}">
                  <a16:creationId xmlns:a16="http://schemas.microsoft.com/office/drawing/2014/main" id="{98F52084-FB3D-629D-AE34-9C5BA085C860}"/>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buClrTx/>
                <a:buFontTx/>
                <a:buNone/>
              </a:pPr>
              <a:r>
                <a:rPr lang="en-US" sz="2800" b="1" kern="1200" dirty="0">
                  <a:solidFill>
                    <a:prstClr val="black"/>
                  </a:solidFill>
                  <a:latin typeface="Cambria" panose="02040503050406030204" pitchFamily="18" charset="0"/>
                  <a:ea typeface="+mn-ea"/>
                  <a:cs typeface="+mn-cs"/>
                </a:rPr>
                <a:t>Sample ML.NET Builder</a:t>
              </a:r>
            </a:p>
          </p:txBody>
        </p:sp>
        <p:grpSp>
          <p:nvGrpSpPr>
            <p:cNvPr id="4" name="Group 17">
              <a:extLst>
                <a:ext uri="{FF2B5EF4-FFF2-40B4-BE49-F238E27FC236}">
                  <a16:creationId xmlns:a16="http://schemas.microsoft.com/office/drawing/2014/main" id="{4739A5E2-0C8D-D622-6E98-7DA5B71BCFFB}"/>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531E5E4A-AAEF-74B9-3D64-695A94F0F8B9}"/>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F8BFCF4B-0486-ACC8-8565-B8EE1DF6E1EA}"/>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C1D81C20-E6C6-2B8C-C884-5909F811A735}"/>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sp>
        <p:nvSpPr>
          <p:cNvPr id="8" name="TextBox 7">
            <a:extLst>
              <a:ext uri="{FF2B5EF4-FFF2-40B4-BE49-F238E27FC236}">
                <a16:creationId xmlns:a16="http://schemas.microsoft.com/office/drawing/2014/main" id="{00ABBA7B-84B6-E069-271E-7F461B47415A}"/>
              </a:ext>
            </a:extLst>
          </p:cNvPr>
          <p:cNvSpPr txBox="1"/>
          <p:nvPr/>
        </p:nvSpPr>
        <p:spPr>
          <a:xfrm>
            <a:off x="526058" y="826350"/>
            <a:ext cx="6127026" cy="461665"/>
          </a:xfrm>
          <a:prstGeom prst="rect">
            <a:avLst/>
          </a:prstGeom>
          <a:noFill/>
        </p:spPr>
        <p:txBody>
          <a:bodyPr wrap="square">
            <a:spAutoFit/>
          </a:bodyPr>
          <a:lstStyle/>
          <a:p>
            <a:pPr>
              <a:buClrTx/>
              <a:buFontTx/>
              <a:buNone/>
            </a:pPr>
            <a:r>
              <a:rPr lang="en-US" sz="2400" b="1" u="sng" kern="1200">
                <a:solidFill>
                  <a:prstClr val="black"/>
                </a:solidFill>
                <a:latin typeface="Times New Roman" panose="02020603050405020304" pitchFamily="18" charset="0"/>
                <a:ea typeface="+mn-ea"/>
                <a:cs typeface="Times New Roman" panose="02020603050405020304" pitchFamily="18" charset="0"/>
              </a:rPr>
              <a:t>Step 4:</a:t>
            </a:r>
            <a:r>
              <a:rPr lang="en-US" sz="2400" b="1" kern="1200">
                <a:solidFill>
                  <a:prstClr val="black"/>
                </a:solidFill>
                <a:latin typeface="Times New Roman" panose="02020603050405020304" pitchFamily="18" charset="0"/>
                <a:ea typeface="+mn-ea"/>
                <a:cs typeface="Times New Roman" panose="02020603050405020304" pitchFamily="18" charset="0"/>
              </a:rPr>
              <a:t> </a:t>
            </a:r>
            <a:r>
              <a:rPr lang="en-US" sz="2400" kern="1200">
                <a:solidFill>
                  <a:prstClr val="black"/>
                </a:solidFill>
                <a:latin typeface="Times New Roman" panose="02020603050405020304" pitchFamily="18" charset="0"/>
                <a:ea typeface="+mn-ea"/>
                <a:cs typeface="Times New Roman" panose="02020603050405020304" pitchFamily="18" charset="0"/>
              </a:rPr>
              <a:t>Select training environment</a:t>
            </a:r>
          </a:p>
        </p:txBody>
      </p:sp>
      <p:pic>
        <p:nvPicPr>
          <p:cNvPr id="9" name="Picture 8">
            <a:extLst>
              <a:ext uri="{FF2B5EF4-FFF2-40B4-BE49-F238E27FC236}">
                <a16:creationId xmlns:a16="http://schemas.microsoft.com/office/drawing/2014/main" id="{7D67D85A-BA63-7FED-A866-0DA8F53B4BB0}"/>
              </a:ext>
            </a:extLst>
          </p:cNvPr>
          <p:cNvPicPr>
            <a:picLocks noChangeAspect="1"/>
          </p:cNvPicPr>
          <p:nvPr/>
        </p:nvPicPr>
        <p:blipFill rotWithShape="1">
          <a:blip r:embed="rId3"/>
          <a:srcRect b="9754"/>
          <a:stretch/>
        </p:blipFill>
        <p:spPr>
          <a:xfrm>
            <a:off x="1623448" y="1270676"/>
            <a:ext cx="9448800" cy="4796502"/>
          </a:xfrm>
          <a:prstGeom prst="rect">
            <a:avLst/>
          </a:prstGeom>
        </p:spPr>
      </p:pic>
    </p:spTree>
    <p:extLst>
      <p:ext uri="{BB962C8B-B14F-4D97-AF65-F5344CB8AC3E}">
        <p14:creationId xmlns:p14="http://schemas.microsoft.com/office/powerpoint/2010/main" val="34103094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FCB588A4-4C86-7E15-BD05-9D3A13DEECF1}"/>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D8B51175-1544-0CCE-8A4C-0097C8207B75}"/>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53488689-7D35-747B-DA28-40E827313178}"/>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grpSp>
        <p:nvGrpSpPr>
          <p:cNvPr id="2" name="Group 1">
            <a:extLst>
              <a:ext uri="{FF2B5EF4-FFF2-40B4-BE49-F238E27FC236}">
                <a16:creationId xmlns:a16="http://schemas.microsoft.com/office/drawing/2014/main" id="{9C6E5AFA-1F31-BCDC-6DB4-510BB5F299AC}"/>
              </a:ext>
            </a:extLst>
          </p:cNvPr>
          <p:cNvGrpSpPr/>
          <p:nvPr/>
        </p:nvGrpSpPr>
        <p:grpSpPr>
          <a:xfrm>
            <a:off x="206644" y="273373"/>
            <a:ext cx="4620576" cy="508000"/>
            <a:chOff x="789624" y="1191463"/>
            <a:chExt cx="4620576" cy="508000"/>
          </a:xfrm>
        </p:grpSpPr>
        <p:sp>
          <p:nvSpPr>
            <p:cNvPr id="3" name="AutoShape 52">
              <a:extLst>
                <a:ext uri="{FF2B5EF4-FFF2-40B4-BE49-F238E27FC236}">
                  <a16:creationId xmlns:a16="http://schemas.microsoft.com/office/drawing/2014/main" id="{5823AB72-2E7E-4657-7C6D-472A3C3077B9}"/>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buClrTx/>
                <a:buFontTx/>
                <a:buNone/>
              </a:pPr>
              <a:r>
                <a:rPr lang="en-US" sz="2800" b="1" kern="1200" dirty="0">
                  <a:solidFill>
                    <a:prstClr val="black"/>
                  </a:solidFill>
                  <a:latin typeface="Cambria" panose="02040503050406030204" pitchFamily="18" charset="0"/>
                  <a:ea typeface="+mn-ea"/>
                  <a:cs typeface="+mn-cs"/>
                </a:rPr>
                <a:t>Sample ML.NET Builder</a:t>
              </a:r>
            </a:p>
          </p:txBody>
        </p:sp>
        <p:grpSp>
          <p:nvGrpSpPr>
            <p:cNvPr id="4" name="Group 17">
              <a:extLst>
                <a:ext uri="{FF2B5EF4-FFF2-40B4-BE49-F238E27FC236}">
                  <a16:creationId xmlns:a16="http://schemas.microsoft.com/office/drawing/2014/main" id="{CF1D8220-D05D-3791-56E9-440CF1779AEC}"/>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79716B71-F943-9EE7-E096-7AFE994568B5}"/>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8CDAC958-5627-27DD-F53A-02D0336473FA}"/>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5256D774-CC7B-6EBB-999A-B5E0E354A181}"/>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sp>
        <p:nvSpPr>
          <p:cNvPr id="8" name="TextBox 7">
            <a:extLst>
              <a:ext uri="{FF2B5EF4-FFF2-40B4-BE49-F238E27FC236}">
                <a16:creationId xmlns:a16="http://schemas.microsoft.com/office/drawing/2014/main" id="{16FECBBE-28FF-B858-505C-F55CD9840E28}"/>
              </a:ext>
            </a:extLst>
          </p:cNvPr>
          <p:cNvSpPr txBox="1"/>
          <p:nvPr/>
        </p:nvSpPr>
        <p:spPr>
          <a:xfrm>
            <a:off x="557054" y="826350"/>
            <a:ext cx="6127026" cy="461665"/>
          </a:xfrm>
          <a:prstGeom prst="rect">
            <a:avLst/>
          </a:prstGeom>
          <a:noFill/>
        </p:spPr>
        <p:txBody>
          <a:bodyPr wrap="square">
            <a:spAutoFit/>
          </a:bodyPr>
          <a:lstStyle/>
          <a:p>
            <a:pPr>
              <a:buClrTx/>
              <a:buFontTx/>
              <a:buNone/>
            </a:pPr>
            <a:r>
              <a:rPr lang="en-US" sz="2400" b="1" u="sng" kern="1200">
                <a:solidFill>
                  <a:prstClr val="black"/>
                </a:solidFill>
                <a:latin typeface="Times New Roman" panose="02020603050405020304" pitchFamily="18" charset="0"/>
                <a:ea typeface="+mn-ea"/>
                <a:cs typeface="Times New Roman" panose="02020603050405020304" pitchFamily="18" charset="0"/>
              </a:rPr>
              <a:t>Step 5:</a:t>
            </a:r>
            <a:r>
              <a:rPr lang="en-US" sz="2400" b="1" kern="1200">
                <a:solidFill>
                  <a:prstClr val="black"/>
                </a:solidFill>
                <a:latin typeface="Times New Roman" panose="02020603050405020304" pitchFamily="18" charset="0"/>
                <a:ea typeface="+mn-ea"/>
                <a:cs typeface="Times New Roman" panose="02020603050405020304" pitchFamily="18" charset="0"/>
              </a:rPr>
              <a:t> </a:t>
            </a:r>
            <a:r>
              <a:rPr lang="en-US" sz="2400" kern="1200">
                <a:solidFill>
                  <a:prstClr val="black"/>
                </a:solidFill>
                <a:latin typeface="Times New Roman" panose="02020603050405020304" pitchFamily="18" charset="0"/>
                <a:ea typeface="+mn-ea"/>
                <a:cs typeface="Times New Roman" panose="02020603050405020304" pitchFamily="18" charset="0"/>
              </a:rPr>
              <a:t>Prepare and put Data</a:t>
            </a:r>
          </a:p>
        </p:txBody>
      </p:sp>
      <p:sp>
        <p:nvSpPr>
          <p:cNvPr id="9" name="TextBox 8">
            <a:extLst>
              <a:ext uri="{FF2B5EF4-FFF2-40B4-BE49-F238E27FC236}">
                <a16:creationId xmlns:a16="http://schemas.microsoft.com/office/drawing/2014/main" id="{305CCAD9-8A7B-C65C-693F-AF2C9DE13C9A}"/>
              </a:ext>
            </a:extLst>
          </p:cNvPr>
          <p:cNvSpPr txBox="1"/>
          <p:nvPr/>
        </p:nvSpPr>
        <p:spPr>
          <a:xfrm>
            <a:off x="557054" y="2804274"/>
            <a:ext cx="2004472" cy="830997"/>
          </a:xfrm>
          <a:prstGeom prst="rect">
            <a:avLst/>
          </a:prstGeom>
          <a:noFill/>
        </p:spPr>
        <p:txBody>
          <a:bodyPr wrap="square">
            <a:spAutoFit/>
          </a:bodyPr>
          <a:lstStyle/>
          <a:p>
            <a:pPr>
              <a:buClrTx/>
              <a:buFontTx/>
              <a:buNone/>
            </a:pPr>
            <a:r>
              <a:rPr lang="en-US" sz="2400" kern="1200">
                <a:solidFill>
                  <a:prstClr val="black"/>
                </a:solidFill>
                <a:latin typeface="Times New Roman" panose="02020603050405020304" pitchFamily="18" charset="0"/>
                <a:ea typeface="+mn-ea"/>
                <a:cs typeface="Times New Roman" panose="02020603050405020304" pitchFamily="18" charset="0"/>
              </a:rPr>
              <a:t>-CSV file</a:t>
            </a:r>
          </a:p>
          <a:p>
            <a:pPr>
              <a:buClrTx/>
              <a:buFontTx/>
              <a:buNone/>
            </a:pPr>
            <a:r>
              <a:rPr lang="en-US" sz="2400" kern="1200">
                <a:solidFill>
                  <a:prstClr val="black"/>
                </a:solidFill>
                <a:latin typeface="Times New Roman" panose="02020603050405020304" pitchFamily="18" charset="0"/>
                <a:ea typeface="+mn-ea"/>
                <a:cs typeface="Times New Roman" panose="02020603050405020304" pitchFamily="18" charset="0"/>
              </a:rPr>
              <a:t>-SQL Server</a:t>
            </a:r>
          </a:p>
        </p:txBody>
      </p:sp>
      <p:pic>
        <p:nvPicPr>
          <p:cNvPr id="10" name="Picture 9">
            <a:extLst>
              <a:ext uri="{FF2B5EF4-FFF2-40B4-BE49-F238E27FC236}">
                <a16:creationId xmlns:a16="http://schemas.microsoft.com/office/drawing/2014/main" id="{AD0FD022-6CB6-E98B-62DE-0F2B1CDCBD78}"/>
              </a:ext>
            </a:extLst>
          </p:cNvPr>
          <p:cNvPicPr>
            <a:picLocks noChangeAspect="1"/>
          </p:cNvPicPr>
          <p:nvPr/>
        </p:nvPicPr>
        <p:blipFill rotWithShape="1">
          <a:blip r:embed="rId3"/>
          <a:srcRect b="6274"/>
          <a:stretch/>
        </p:blipFill>
        <p:spPr>
          <a:xfrm>
            <a:off x="2623352" y="1254448"/>
            <a:ext cx="9220200" cy="4860925"/>
          </a:xfrm>
          <a:prstGeom prst="rect">
            <a:avLst/>
          </a:prstGeom>
        </p:spPr>
      </p:pic>
      <p:cxnSp>
        <p:nvCxnSpPr>
          <p:cNvPr id="11" name="Straight Arrow Connector 10">
            <a:extLst>
              <a:ext uri="{FF2B5EF4-FFF2-40B4-BE49-F238E27FC236}">
                <a16:creationId xmlns:a16="http://schemas.microsoft.com/office/drawing/2014/main" id="{568EFBF6-C6DD-4E2E-42F3-12952E2F2C29}"/>
              </a:ext>
            </a:extLst>
          </p:cNvPr>
          <p:cNvCxnSpPr/>
          <p:nvPr/>
        </p:nvCxnSpPr>
        <p:spPr>
          <a:xfrm>
            <a:off x="7598044" y="2953072"/>
            <a:ext cx="0" cy="533400"/>
          </a:xfrm>
          <a:prstGeom prst="straightConnector1">
            <a:avLst/>
          </a:prstGeom>
          <a:noFill/>
          <a:ln w="38100" cap="flat" cmpd="sng" algn="ctr">
            <a:solidFill>
              <a:srgbClr val="002060"/>
            </a:solidFill>
            <a:prstDash val="solid"/>
            <a:tailEnd type="triangle"/>
          </a:ln>
          <a:effectLst/>
        </p:spPr>
      </p:cxnSp>
    </p:spTree>
    <p:extLst>
      <p:ext uri="{BB962C8B-B14F-4D97-AF65-F5344CB8AC3E}">
        <p14:creationId xmlns:p14="http://schemas.microsoft.com/office/powerpoint/2010/main" val="22531239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BC120563-5075-192D-7116-1C0AE4CD05E4}"/>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BB3AAE50-FC34-8974-EC09-55E4724C6045}"/>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A4129D36-A071-E8DD-3220-3D2B225D1AB8}"/>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grpSp>
        <p:nvGrpSpPr>
          <p:cNvPr id="2" name="Group 1">
            <a:extLst>
              <a:ext uri="{FF2B5EF4-FFF2-40B4-BE49-F238E27FC236}">
                <a16:creationId xmlns:a16="http://schemas.microsoft.com/office/drawing/2014/main" id="{874002E1-2A2B-51A0-EBF1-B3C344647AA8}"/>
              </a:ext>
            </a:extLst>
          </p:cNvPr>
          <p:cNvGrpSpPr/>
          <p:nvPr/>
        </p:nvGrpSpPr>
        <p:grpSpPr>
          <a:xfrm>
            <a:off x="167898" y="281123"/>
            <a:ext cx="4620576" cy="508000"/>
            <a:chOff x="789624" y="1191463"/>
            <a:chExt cx="4620576" cy="508000"/>
          </a:xfrm>
        </p:grpSpPr>
        <p:sp>
          <p:nvSpPr>
            <p:cNvPr id="3" name="AutoShape 52">
              <a:extLst>
                <a:ext uri="{FF2B5EF4-FFF2-40B4-BE49-F238E27FC236}">
                  <a16:creationId xmlns:a16="http://schemas.microsoft.com/office/drawing/2014/main" id="{04C5D080-6EB8-1248-F0D8-926955522F37}"/>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buClrTx/>
                <a:buFontTx/>
                <a:buNone/>
              </a:pPr>
              <a:r>
                <a:rPr lang="en-US" sz="2800" b="1" kern="1200" dirty="0">
                  <a:solidFill>
                    <a:prstClr val="black"/>
                  </a:solidFill>
                  <a:latin typeface="Cambria" panose="02040503050406030204" pitchFamily="18" charset="0"/>
                  <a:ea typeface="+mn-ea"/>
                  <a:cs typeface="+mn-cs"/>
                </a:rPr>
                <a:t>Sample ML.NET Builder</a:t>
              </a:r>
            </a:p>
          </p:txBody>
        </p:sp>
        <p:grpSp>
          <p:nvGrpSpPr>
            <p:cNvPr id="4" name="Group 17">
              <a:extLst>
                <a:ext uri="{FF2B5EF4-FFF2-40B4-BE49-F238E27FC236}">
                  <a16:creationId xmlns:a16="http://schemas.microsoft.com/office/drawing/2014/main" id="{D46D5BD5-1621-03EB-3789-BC6E2105D503}"/>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1D0681A-937E-1DAB-A71C-F3A452C80658}"/>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AA58BB9D-869D-F47B-B7B1-2C67BEC97018}"/>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36A0882B-0B5C-1B94-148C-63C2E3C24F30}"/>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sp>
        <p:nvSpPr>
          <p:cNvPr id="8" name="TextBox 7">
            <a:extLst>
              <a:ext uri="{FF2B5EF4-FFF2-40B4-BE49-F238E27FC236}">
                <a16:creationId xmlns:a16="http://schemas.microsoft.com/office/drawing/2014/main" id="{D3184132-A240-21F3-AF93-F3522688F958}"/>
              </a:ext>
            </a:extLst>
          </p:cNvPr>
          <p:cNvSpPr txBox="1"/>
          <p:nvPr/>
        </p:nvSpPr>
        <p:spPr>
          <a:xfrm>
            <a:off x="518308" y="834100"/>
            <a:ext cx="6127026" cy="461665"/>
          </a:xfrm>
          <a:prstGeom prst="rect">
            <a:avLst/>
          </a:prstGeom>
          <a:noFill/>
        </p:spPr>
        <p:txBody>
          <a:bodyPr wrap="square">
            <a:spAutoFit/>
          </a:bodyPr>
          <a:lstStyle/>
          <a:p>
            <a:pPr>
              <a:buClrTx/>
              <a:buFontTx/>
              <a:buNone/>
            </a:pPr>
            <a:r>
              <a:rPr lang="en-US" sz="2400" b="1" u="sng" kern="1200">
                <a:solidFill>
                  <a:prstClr val="black"/>
                </a:solidFill>
                <a:latin typeface="Times New Roman" panose="02020603050405020304" pitchFamily="18" charset="0"/>
                <a:ea typeface="+mn-ea"/>
                <a:cs typeface="Times New Roman" panose="02020603050405020304" pitchFamily="18" charset="0"/>
              </a:rPr>
              <a:t>Step 5:</a:t>
            </a:r>
            <a:r>
              <a:rPr lang="en-US" sz="2400" b="1" kern="1200">
                <a:solidFill>
                  <a:prstClr val="black"/>
                </a:solidFill>
                <a:latin typeface="Times New Roman" panose="02020603050405020304" pitchFamily="18" charset="0"/>
                <a:ea typeface="+mn-ea"/>
                <a:cs typeface="Times New Roman" panose="02020603050405020304" pitchFamily="18" charset="0"/>
              </a:rPr>
              <a:t> </a:t>
            </a:r>
            <a:r>
              <a:rPr lang="en-US" sz="2400" kern="1200">
                <a:solidFill>
                  <a:prstClr val="black"/>
                </a:solidFill>
                <a:latin typeface="Times New Roman" panose="02020603050405020304" pitchFamily="18" charset="0"/>
                <a:ea typeface="+mn-ea"/>
                <a:cs typeface="Times New Roman" panose="02020603050405020304" pitchFamily="18" charset="0"/>
              </a:rPr>
              <a:t>Prepare and put Data</a:t>
            </a:r>
          </a:p>
        </p:txBody>
      </p:sp>
      <p:sp>
        <p:nvSpPr>
          <p:cNvPr id="9" name="TextBox 8">
            <a:extLst>
              <a:ext uri="{FF2B5EF4-FFF2-40B4-BE49-F238E27FC236}">
                <a16:creationId xmlns:a16="http://schemas.microsoft.com/office/drawing/2014/main" id="{F9927458-ED6D-83A9-BD9B-D9C31BD58977}"/>
              </a:ext>
            </a:extLst>
          </p:cNvPr>
          <p:cNvSpPr txBox="1"/>
          <p:nvPr/>
        </p:nvSpPr>
        <p:spPr>
          <a:xfrm>
            <a:off x="4892298" y="879077"/>
            <a:ext cx="6400800" cy="461665"/>
          </a:xfrm>
          <a:prstGeom prst="rect">
            <a:avLst/>
          </a:prstGeom>
          <a:noFill/>
        </p:spPr>
        <p:txBody>
          <a:bodyPr wrap="square">
            <a:spAutoFit/>
          </a:bodyPr>
          <a:lstStyle/>
          <a:p>
            <a:pPr>
              <a:buClrTx/>
              <a:buFontTx/>
              <a:buNone/>
            </a:pPr>
            <a:r>
              <a:rPr lang="en-US" sz="2400" kern="1200">
                <a:solidFill>
                  <a:prstClr val="black"/>
                </a:solidFill>
                <a:latin typeface="Times New Roman" panose="02020603050405020304" pitchFamily="18" charset="0"/>
                <a:ea typeface="+mn-ea"/>
                <a:cs typeface="Times New Roman" panose="02020603050405020304" pitchFamily="18" charset="0"/>
              </a:rPr>
              <a:t>Brower to “</a:t>
            </a:r>
            <a:r>
              <a:rPr lang="en-US" sz="2400" b="1" kern="1200">
                <a:solidFill>
                  <a:prstClr val="black"/>
                </a:solidFill>
                <a:latin typeface="Times New Roman" panose="02020603050405020304" pitchFamily="18" charset="0"/>
                <a:ea typeface="+mn-ea"/>
                <a:cs typeface="Times New Roman" panose="02020603050405020304" pitchFamily="18" charset="0"/>
              </a:rPr>
              <a:t>yelp_labelled.txt</a:t>
            </a:r>
            <a:r>
              <a:rPr lang="en-US" sz="2400" kern="1200">
                <a:solidFill>
                  <a:prstClr val="black"/>
                </a:solidFill>
                <a:latin typeface="Times New Roman" panose="02020603050405020304" pitchFamily="18" charset="0"/>
                <a:ea typeface="+mn-ea"/>
                <a:cs typeface="Times New Roman" panose="02020603050405020304" pitchFamily="18" charset="0"/>
              </a:rPr>
              <a:t>” file</a:t>
            </a:r>
          </a:p>
        </p:txBody>
      </p:sp>
      <p:pic>
        <p:nvPicPr>
          <p:cNvPr id="10" name="Picture 9">
            <a:extLst>
              <a:ext uri="{FF2B5EF4-FFF2-40B4-BE49-F238E27FC236}">
                <a16:creationId xmlns:a16="http://schemas.microsoft.com/office/drawing/2014/main" id="{E603CF12-A563-A032-FEE5-62EA2E5C3794}"/>
              </a:ext>
            </a:extLst>
          </p:cNvPr>
          <p:cNvPicPr>
            <a:picLocks noChangeAspect="1"/>
          </p:cNvPicPr>
          <p:nvPr/>
        </p:nvPicPr>
        <p:blipFill rotWithShape="1">
          <a:blip r:embed="rId3"/>
          <a:srcRect b="8078"/>
          <a:stretch/>
        </p:blipFill>
        <p:spPr>
          <a:xfrm>
            <a:off x="1387098" y="1474923"/>
            <a:ext cx="8839200" cy="4570412"/>
          </a:xfrm>
          <a:prstGeom prst="rect">
            <a:avLst/>
          </a:prstGeom>
        </p:spPr>
      </p:pic>
      <p:cxnSp>
        <p:nvCxnSpPr>
          <p:cNvPr id="11" name="Straight Arrow Connector 10">
            <a:extLst>
              <a:ext uri="{FF2B5EF4-FFF2-40B4-BE49-F238E27FC236}">
                <a16:creationId xmlns:a16="http://schemas.microsoft.com/office/drawing/2014/main" id="{329369F7-D25A-8803-E866-0B7883DF8270}"/>
              </a:ext>
            </a:extLst>
          </p:cNvPr>
          <p:cNvCxnSpPr/>
          <p:nvPr/>
        </p:nvCxnSpPr>
        <p:spPr>
          <a:xfrm>
            <a:off x="7406898" y="4446723"/>
            <a:ext cx="0" cy="533400"/>
          </a:xfrm>
          <a:prstGeom prst="straightConnector1">
            <a:avLst/>
          </a:prstGeom>
          <a:noFill/>
          <a:ln w="38100" cap="flat" cmpd="sng" algn="ctr">
            <a:solidFill>
              <a:srgbClr val="002060"/>
            </a:solidFill>
            <a:prstDash val="solid"/>
            <a:tailEnd type="triangle"/>
          </a:ln>
          <a:effectLst/>
        </p:spPr>
      </p:cxnSp>
      <p:cxnSp>
        <p:nvCxnSpPr>
          <p:cNvPr id="12" name="Straight Arrow Connector 11">
            <a:extLst>
              <a:ext uri="{FF2B5EF4-FFF2-40B4-BE49-F238E27FC236}">
                <a16:creationId xmlns:a16="http://schemas.microsoft.com/office/drawing/2014/main" id="{7C89DC54-F837-C8B7-B22D-A831DFD7C438}"/>
              </a:ext>
            </a:extLst>
          </p:cNvPr>
          <p:cNvCxnSpPr>
            <a:cxnSpLocks/>
          </p:cNvCxnSpPr>
          <p:nvPr/>
        </p:nvCxnSpPr>
        <p:spPr>
          <a:xfrm>
            <a:off x="1920498" y="5361123"/>
            <a:ext cx="762000" cy="0"/>
          </a:xfrm>
          <a:prstGeom prst="straightConnector1">
            <a:avLst/>
          </a:prstGeom>
          <a:noFill/>
          <a:ln w="38100" cap="flat" cmpd="sng" algn="ctr">
            <a:solidFill>
              <a:srgbClr val="002060"/>
            </a:solidFill>
            <a:prstDash val="solid"/>
            <a:tailEnd type="triangle"/>
          </a:ln>
          <a:effectLst/>
        </p:spPr>
      </p:cxnSp>
    </p:spTree>
    <p:extLst>
      <p:ext uri="{BB962C8B-B14F-4D97-AF65-F5344CB8AC3E}">
        <p14:creationId xmlns:p14="http://schemas.microsoft.com/office/powerpoint/2010/main" val="3977866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grpSp>
        <p:nvGrpSpPr>
          <p:cNvPr id="10" name="Group 9">
            <a:extLst>
              <a:ext uri="{FF2B5EF4-FFF2-40B4-BE49-F238E27FC236}">
                <a16:creationId xmlns:a16="http://schemas.microsoft.com/office/drawing/2014/main" id="{A3167FAC-CEEC-2C0F-87B8-3A65A4FACDDC}"/>
              </a:ext>
            </a:extLst>
          </p:cNvPr>
          <p:cNvGrpSpPr/>
          <p:nvPr/>
        </p:nvGrpSpPr>
        <p:grpSpPr>
          <a:xfrm>
            <a:off x="152400" y="482600"/>
            <a:ext cx="4620576" cy="508000"/>
            <a:chOff x="789624" y="1191463"/>
            <a:chExt cx="4620576" cy="508000"/>
          </a:xfrm>
        </p:grpSpPr>
        <p:sp>
          <p:nvSpPr>
            <p:cNvPr id="11" name="AutoShape 52">
              <a:extLst>
                <a:ext uri="{FF2B5EF4-FFF2-40B4-BE49-F238E27FC236}">
                  <a16:creationId xmlns:a16="http://schemas.microsoft.com/office/drawing/2014/main" id="{F2F9D323-6779-E507-6259-00883A45FE7A}"/>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buClrTx/>
                <a:buFontTx/>
                <a:buNone/>
              </a:pPr>
              <a:r>
                <a:rPr lang="en-US" sz="2800" b="1" kern="1200" dirty="0">
                  <a:solidFill>
                    <a:prstClr val="black"/>
                  </a:solidFill>
                  <a:latin typeface="Cambria" panose="02040503050406030204" pitchFamily="18" charset="0"/>
                  <a:ea typeface="+mn-ea"/>
                  <a:cs typeface="+mn-cs"/>
                </a:rPr>
                <a:t>Introduction ML.NET</a:t>
              </a:r>
              <a:endParaRPr lang="en-US" sz="2800" b="1" dirty="0">
                <a:latin typeface="Cambria" panose="02040503050406030204" pitchFamily="18" charset="0"/>
                <a:ea typeface="+mn-ea"/>
                <a:cs typeface="+mn-cs"/>
              </a:endParaRPr>
            </a:p>
          </p:txBody>
        </p:sp>
        <p:grpSp>
          <p:nvGrpSpPr>
            <p:cNvPr id="12" name="Group 17">
              <a:extLst>
                <a:ext uri="{FF2B5EF4-FFF2-40B4-BE49-F238E27FC236}">
                  <a16:creationId xmlns:a16="http://schemas.microsoft.com/office/drawing/2014/main" id="{67DFD985-6788-FB0B-0E61-A35AAAE2F1E3}"/>
                </a:ext>
              </a:extLst>
            </p:cNvPr>
            <p:cNvGrpSpPr>
              <a:grpSpLocks/>
            </p:cNvGrpSpPr>
            <p:nvPr/>
          </p:nvGrpSpPr>
          <p:grpSpPr bwMode="auto">
            <a:xfrm>
              <a:off x="789624" y="1295400"/>
              <a:ext cx="353376" cy="272472"/>
              <a:chOff x="1110" y="2656"/>
              <a:chExt cx="1549" cy="1351"/>
            </a:xfrm>
          </p:grpSpPr>
          <p:sp>
            <p:nvSpPr>
              <p:cNvPr id="13" name="AutoShape 18">
                <a:extLst>
                  <a:ext uri="{FF2B5EF4-FFF2-40B4-BE49-F238E27FC236}">
                    <a16:creationId xmlns:a16="http://schemas.microsoft.com/office/drawing/2014/main" id="{AF98EC93-A665-7FB7-4F0A-83B49E26AE71}"/>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14" name="AutoShape 19">
                <a:extLst>
                  <a:ext uri="{FF2B5EF4-FFF2-40B4-BE49-F238E27FC236}">
                    <a16:creationId xmlns:a16="http://schemas.microsoft.com/office/drawing/2014/main" id="{4B307994-7C3C-CB77-51AA-F7860DCB2CDA}"/>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15" name="AutoShape 20">
                <a:extLst>
                  <a:ext uri="{FF2B5EF4-FFF2-40B4-BE49-F238E27FC236}">
                    <a16:creationId xmlns:a16="http://schemas.microsoft.com/office/drawing/2014/main" id="{F5D68AE4-E102-E52B-EA2E-223D0AA1A17F}"/>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pic>
        <p:nvPicPr>
          <p:cNvPr id="16" name="Picture 15">
            <a:extLst>
              <a:ext uri="{FF2B5EF4-FFF2-40B4-BE49-F238E27FC236}">
                <a16:creationId xmlns:a16="http://schemas.microsoft.com/office/drawing/2014/main" id="{C6A4D35D-316B-0D2E-66BC-B71E9368A7DA}"/>
              </a:ext>
            </a:extLst>
          </p:cNvPr>
          <p:cNvPicPr>
            <a:picLocks noChangeAspect="1"/>
          </p:cNvPicPr>
          <p:nvPr/>
        </p:nvPicPr>
        <p:blipFill>
          <a:blip r:embed="rId3"/>
          <a:stretch>
            <a:fillRect/>
          </a:stretch>
        </p:blipFill>
        <p:spPr>
          <a:xfrm>
            <a:off x="8763000" y="551280"/>
            <a:ext cx="2840601" cy="1940360"/>
          </a:xfrm>
          <a:prstGeom prst="rect">
            <a:avLst/>
          </a:prstGeom>
        </p:spPr>
      </p:pic>
      <p:pic>
        <p:nvPicPr>
          <p:cNvPr id="17" name="Picture 2" descr="ML.NET - Wikipedia">
            <a:extLst>
              <a:ext uri="{FF2B5EF4-FFF2-40B4-BE49-F238E27FC236}">
                <a16:creationId xmlns:a16="http://schemas.microsoft.com/office/drawing/2014/main" id="{3CACAC1D-F890-E344-3155-24E4C8AB0A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54815" y="464403"/>
            <a:ext cx="1049172" cy="104917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BE9BF141-76C8-529A-BFF6-CFACD9D5DFC6}"/>
              </a:ext>
            </a:extLst>
          </p:cNvPr>
          <p:cNvSpPr/>
          <p:nvPr/>
        </p:nvSpPr>
        <p:spPr>
          <a:xfrm>
            <a:off x="609600" y="1295400"/>
            <a:ext cx="7620000" cy="3816429"/>
          </a:xfrm>
          <a:prstGeom prst="rect">
            <a:avLst/>
          </a:prstGeom>
        </p:spPr>
        <p:txBody>
          <a:bodyPr wrap="square">
            <a:spAutoFit/>
          </a:bodyPr>
          <a:lstStyle/>
          <a:p>
            <a:pPr marL="342900" indent="-342900" algn="just">
              <a:buClrTx/>
              <a:buFont typeface="Wingdings" panose="05000000000000000000" pitchFamily="2" charset="2"/>
              <a:buChar char="v"/>
            </a:pPr>
            <a:r>
              <a:rPr lang="en-US" sz="2200" kern="1200" dirty="0">
                <a:solidFill>
                  <a:prstClr val="black"/>
                </a:solidFill>
                <a:latin typeface="Cambria" panose="02040503050406030204" pitchFamily="18" charset="0"/>
                <a:ea typeface="Cambria" panose="02040503050406030204" pitchFamily="18" charset="0"/>
                <a:cs typeface="+mn-cs"/>
              </a:rPr>
              <a:t>ML.NET is a free, open-source, cross-platform machine learning framework made specifically for .NET developers.</a:t>
            </a:r>
          </a:p>
          <a:p>
            <a:pPr marL="342900" indent="-342900" algn="just">
              <a:buClrTx/>
              <a:buFont typeface="Wingdings" panose="05000000000000000000" pitchFamily="2" charset="2"/>
              <a:buChar char="v"/>
            </a:pPr>
            <a:endParaRPr lang="en-US" sz="2200" kern="1200" dirty="0">
              <a:solidFill>
                <a:prstClr val="black"/>
              </a:solidFill>
              <a:latin typeface="Cambria" panose="02040503050406030204" pitchFamily="18" charset="0"/>
              <a:ea typeface="Cambria" panose="02040503050406030204" pitchFamily="18" charset="0"/>
              <a:cs typeface="+mn-cs"/>
            </a:endParaRPr>
          </a:p>
          <a:p>
            <a:pPr marL="342900" indent="-342900" algn="just">
              <a:buClrTx/>
              <a:buFont typeface="Wingdings" panose="05000000000000000000" pitchFamily="2" charset="2"/>
              <a:buChar char="v"/>
            </a:pPr>
            <a:r>
              <a:rPr lang="en-US" sz="2200" kern="1200" dirty="0">
                <a:solidFill>
                  <a:prstClr val="black"/>
                </a:solidFill>
                <a:latin typeface="Cambria" panose="02040503050406030204" pitchFamily="18" charset="0"/>
                <a:ea typeface="Cambria" panose="02040503050406030204" pitchFamily="18" charset="0"/>
                <a:cs typeface="+mn-cs"/>
              </a:rPr>
              <a:t>With ML.NET, you can develop and integrate custom machine learning models into your .NET applications, without needing prior machine learning experience.</a:t>
            </a:r>
          </a:p>
          <a:p>
            <a:pPr marL="342900" indent="-342900" algn="just">
              <a:buClrTx/>
              <a:buFont typeface="Wingdings" panose="05000000000000000000" pitchFamily="2" charset="2"/>
              <a:buChar char="v"/>
            </a:pPr>
            <a:endParaRPr lang="en-US" sz="2200" kern="1200" dirty="0">
              <a:solidFill>
                <a:prstClr val="black"/>
              </a:solidFill>
              <a:latin typeface="Cambria" panose="02040503050406030204" pitchFamily="18" charset="0"/>
              <a:ea typeface="Cambria" panose="02040503050406030204" pitchFamily="18" charset="0"/>
              <a:cs typeface="+mn-cs"/>
            </a:endParaRPr>
          </a:p>
          <a:p>
            <a:pPr marL="342900" indent="-342900" algn="just">
              <a:buClrTx/>
              <a:buFont typeface="Wingdings" panose="05000000000000000000" pitchFamily="2" charset="2"/>
              <a:buChar char="v"/>
            </a:pPr>
            <a:r>
              <a:rPr lang="en-US" sz="2200" kern="1200" dirty="0">
                <a:solidFill>
                  <a:prstClr val="black"/>
                </a:solidFill>
                <a:latin typeface="Cambria" panose="02040503050406030204" pitchFamily="18" charset="0"/>
                <a:ea typeface="Cambria" panose="02040503050406030204" pitchFamily="18" charset="0"/>
                <a:cs typeface="+mn-cs"/>
              </a:rPr>
              <a:t>ML.NET is an extensible platform, with tooling in Visual Studio as well as a cross-platform CLI, that powers recognized Microsoft features like Windows Hello, Bing Ads, PowerPoint Design Ideas, and more.</a:t>
            </a:r>
          </a:p>
        </p:txBody>
      </p:sp>
      <p:sp>
        <p:nvSpPr>
          <p:cNvPr id="19" name="Rectangle 18">
            <a:extLst>
              <a:ext uri="{FF2B5EF4-FFF2-40B4-BE49-F238E27FC236}">
                <a16:creationId xmlns:a16="http://schemas.microsoft.com/office/drawing/2014/main" id="{DEC6C167-E628-B0B7-9573-F51214926605}"/>
              </a:ext>
            </a:extLst>
          </p:cNvPr>
          <p:cNvSpPr/>
          <p:nvPr/>
        </p:nvSpPr>
        <p:spPr>
          <a:xfrm>
            <a:off x="609600" y="5380626"/>
            <a:ext cx="10591800" cy="769441"/>
          </a:xfrm>
          <a:prstGeom prst="rect">
            <a:avLst/>
          </a:prstGeom>
        </p:spPr>
        <p:txBody>
          <a:bodyPr wrap="square">
            <a:spAutoFit/>
          </a:bodyPr>
          <a:lstStyle/>
          <a:p>
            <a:pPr marL="342900" indent="-342900">
              <a:buClrTx/>
              <a:buFont typeface="Wingdings" panose="05000000000000000000" pitchFamily="2" charset="2"/>
              <a:buChar char="ü"/>
            </a:pPr>
            <a:r>
              <a:rPr lang="en-US" sz="2200" kern="1200" dirty="0">
                <a:solidFill>
                  <a:prstClr val="black"/>
                </a:solidFill>
                <a:latin typeface="Cambria" panose="02040503050406030204" pitchFamily="18" charset="0"/>
                <a:ea typeface="Cambria" panose="02040503050406030204" pitchFamily="18" charset="0"/>
                <a:cs typeface="+mn-cs"/>
              </a:rPr>
              <a:t>Build intelligent .NET apps with features like emotion and sentiment detection, vision and speech recognition, language understanding, knowledge, and search.</a:t>
            </a:r>
          </a:p>
        </p:txBody>
      </p:sp>
      <p:sp>
        <p:nvSpPr>
          <p:cNvPr id="20" name="TextBox 19">
            <a:extLst>
              <a:ext uri="{FF2B5EF4-FFF2-40B4-BE49-F238E27FC236}">
                <a16:creationId xmlns:a16="http://schemas.microsoft.com/office/drawing/2014/main" id="{9DF5C2EF-0360-7C9D-A785-F9D4C047F5E1}"/>
              </a:ext>
            </a:extLst>
          </p:cNvPr>
          <p:cNvSpPr txBox="1"/>
          <p:nvPr/>
        </p:nvSpPr>
        <p:spPr>
          <a:xfrm>
            <a:off x="9317601" y="3962400"/>
            <a:ext cx="2286000" cy="430887"/>
          </a:xfrm>
          <a:prstGeom prst="rect">
            <a:avLst/>
          </a:prstGeom>
          <a:noFill/>
        </p:spPr>
        <p:txBody>
          <a:bodyPr wrap="square" rtlCol="0">
            <a:spAutoFit/>
          </a:bodyPr>
          <a:lstStyle/>
          <a:p>
            <a:pPr>
              <a:buClrTx/>
              <a:buFontTx/>
              <a:buNone/>
            </a:pPr>
            <a:r>
              <a:rPr lang="en-US" sz="2200" kern="1200" dirty="0">
                <a:solidFill>
                  <a:prstClr val="black"/>
                </a:solidFill>
                <a:latin typeface="Cambria" panose="02040503050406030204" pitchFamily="18" charset="0"/>
                <a:ea typeface="Cambria" panose="02040503050406030204" pitchFamily="18" charset="0"/>
                <a:cs typeface="+mn-cs"/>
              </a:rPr>
              <a:t>Source: Microsoft</a:t>
            </a:r>
          </a:p>
        </p:txBody>
      </p:sp>
    </p:spTree>
    <p:extLst>
      <p:ext uri="{BB962C8B-B14F-4D97-AF65-F5344CB8AC3E}">
        <p14:creationId xmlns:p14="http://schemas.microsoft.com/office/powerpoint/2010/main" val="12908569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2C5FEC4D-6241-CD74-4026-A388BBED3D72}"/>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1EA845FA-1DCB-B621-8AD7-DA0A650EDE4A}"/>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53745859-2FE5-BD68-B8A7-BB58E7BF837A}"/>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pic>
        <p:nvPicPr>
          <p:cNvPr id="2" name="Picture 1">
            <a:extLst>
              <a:ext uri="{FF2B5EF4-FFF2-40B4-BE49-F238E27FC236}">
                <a16:creationId xmlns:a16="http://schemas.microsoft.com/office/drawing/2014/main" id="{4A834447-D4DD-2759-CB4E-4BD753D8CD19}"/>
              </a:ext>
            </a:extLst>
          </p:cNvPr>
          <p:cNvPicPr>
            <a:picLocks noChangeAspect="1"/>
          </p:cNvPicPr>
          <p:nvPr/>
        </p:nvPicPr>
        <p:blipFill rotWithShape="1">
          <a:blip r:embed="rId3"/>
          <a:srcRect b="9855"/>
          <a:stretch/>
        </p:blipFill>
        <p:spPr>
          <a:xfrm>
            <a:off x="1455425" y="1332991"/>
            <a:ext cx="9281149" cy="4706181"/>
          </a:xfrm>
          <a:prstGeom prst="rect">
            <a:avLst/>
          </a:prstGeom>
        </p:spPr>
      </p:pic>
      <p:grpSp>
        <p:nvGrpSpPr>
          <p:cNvPr id="3" name="Group 2">
            <a:extLst>
              <a:ext uri="{FF2B5EF4-FFF2-40B4-BE49-F238E27FC236}">
                <a16:creationId xmlns:a16="http://schemas.microsoft.com/office/drawing/2014/main" id="{AA1F103E-7C49-C4DD-A0E7-6DC38BD30D1C}"/>
              </a:ext>
            </a:extLst>
          </p:cNvPr>
          <p:cNvGrpSpPr/>
          <p:nvPr/>
        </p:nvGrpSpPr>
        <p:grpSpPr>
          <a:xfrm>
            <a:off x="160026" y="273373"/>
            <a:ext cx="4620576" cy="508000"/>
            <a:chOff x="789624" y="1191463"/>
            <a:chExt cx="4620576" cy="508000"/>
          </a:xfrm>
        </p:grpSpPr>
        <p:sp>
          <p:nvSpPr>
            <p:cNvPr id="4" name="AutoShape 52">
              <a:extLst>
                <a:ext uri="{FF2B5EF4-FFF2-40B4-BE49-F238E27FC236}">
                  <a16:creationId xmlns:a16="http://schemas.microsoft.com/office/drawing/2014/main" id="{CDCC3408-BAD4-965F-3126-F20667B882A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buClrTx/>
                <a:buFontTx/>
                <a:buNone/>
              </a:pPr>
              <a:r>
                <a:rPr lang="en-US" sz="2800" b="1" kern="1200" dirty="0">
                  <a:solidFill>
                    <a:prstClr val="black"/>
                  </a:solidFill>
                  <a:latin typeface="Cambria" panose="02040503050406030204" pitchFamily="18" charset="0"/>
                  <a:ea typeface="+mn-ea"/>
                  <a:cs typeface="+mn-cs"/>
                </a:rPr>
                <a:t>Sample ML.NET Builder</a:t>
              </a:r>
            </a:p>
          </p:txBody>
        </p:sp>
        <p:grpSp>
          <p:nvGrpSpPr>
            <p:cNvPr id="5" name="Group 17">
              <a:extLst>
                <a:ext uri="{FF2B5EF4-FFF2-40B4-BE49-F238E27FC236}">
                  <a16:creationId xmlns:a16="http://schemas.microsoft.com/office/drawing/2014/main" id="{E4151A7D-B5FC-29AD-2B60-DB3681B24922}"/>
                </a:ext>
              </a:extLst>
            </p:cNvPr>
            <p:cNvGrpSpPr>
              <a:grpSpLocks/>
            </p:cNvGrpSpPr>
            <p:nvPr/>
          </p:nvGrpSpPr>
          <p:grpSpPr bwMode="auto">
            <a:xfrm>
              <a:off x="789624" y="1295400"/>
              <a:ext cx="353376" cy="272472"/>
              <a:chOff x="1110" y="2656"/>
              <a:chExt cx="1549" cy="1351"/>
            </a:xfrm>
          </p:grpSpPr>
          <p:sp>
            <p:nvSpPr>
              <p:cNvPr id="6" name="AutoShape 18">
                <a:extLst>
                  <a:ext uri="{FF2B5EF4-FFF2-40B4-BE49-F238E27FC236}">
                    <a16:creationId xmlns:a16="http://schemas.microsoft.com/office/drawing/2014/main" id="{9115BBF3-EA38-E003-6ACE-67F3CE406338}"/>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19">
                <a:extLst>
                  <a:ext uri="{FF2B5EF4-FFF2-40B4-BE49-F238E27FC236}">
                    <a16:creationId xmlns:a16="http://schemas.microsoft.com/office/drawing/2014/main" id="{E61D0C70-790D-C91F-71DA-F1B47DAAB236}"/>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8" name="AutoShape 20">
                <a:extLst>
                  <a:ext uri="{FF2B5EF4-FFF2-40B4-BE49-F238E27FC236}">
                    <a16:creationId xmlns:a16="http://schemas.microsoft.com/office/drawing/2014/main" id="{302E619A-A953-C55C-51F2-75848B9D9E6A}"/>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sp>
        <p:nvSpPr>
          <p:cNvPr id="9" name="TextBox 8">
            <a:extLst>
              <a:ext uri="{FF2B5EF4-FFF2-40B4-BE49-F238E27FC236}">
                <a16:creationId xmlns:a16="http://schemas.microsoft.com/office/drawing/2014/main" id="{72D8AFF0-11FC-007E-4DA0-3A6039D88EAA}"/>
              </a:ext>
            </a:extLst>
          </p:cNvPr>
          <p:cNvSpPr txBox="1"/>
          <p:nvPr/>
        </p:nvSpPr>
        <p:spPr>
          <a:xfrm>
            <a:off x="510436" y="826350"/>
            <a:ext cx="7879190" cy="461665"/>
          </a:xfrm>
          <a:prstGeom prst="rect">
            <a:avLst/>
          </a:prstGeom>
          <a:noFill/>
        </p:spPr>
        <p:txBody>
          <a:bodyPr wrap="square">
            <a:spAutoFit/>
          </a:bodyPr>
          <a:lstStyle/>
          <a:p>
            <a:pPr>
              <a:buClrTx/>
              <a:buFontTx/>
              <a:buNone/>
            </a:pPr>
            <a:r>
              <a:rPr lang="en-US" sz="2400" b="1" u="sng" kern="1200">
                <a:solidFill>
                  <a:prstClr val="black"/>
                </a:solidFill>
                <a:latin typeface="Times New Roman" panose="02020603050405020304" pitchFamily="18" charset="0"/>
                <a:ea typeface="+mn-ea"/>
                <a:cs typeface="Times New Roman" panose="02020603050405020304" pitchFamily="18" charset="0"/>
              </a:rPr>
              <a:t>Step 6:</a:t>
            </a:r>
            <a:r>
              <a:rPr lang="en-US" sz="2400" b="1" kern="1200">
                <a:solidFill>
                  <a:prstClr val="black"/>
                </a:solidFill>
                <a:latin typeface="Times New Roman" panose="02020603050405020304" pitchFamily="18" charset="0"/>
                <a:ea typeface="+mn-ea"/>
                <a:cs typeface="Times New Roman" panose="02020603050405020304" pitchFamily="18" charset="0"/>
              </a:rPr>
              <a:t> </a:t>
            </a:r>
            <a:r>
              <a:rPr lang="en-US" sz="2400" kern="1200">
                <a:solidFill>
                  <a:prstClr val="black"/>
                </a:solidFill>
                <a:latin typeface="Times New Roman" panose="02020603050405020304" pitchFamily="18" charset="0"/>
                <a:ea typeface="+mn-ea"/>
                <a:cs typeface="Times New Roman" panose="02020603050405020304" pitchFamily="18" charset="0"/>
              </a:rPr>
              <a:t>Prepare and put Data</a:t>
            </a:r>
            <a:r>
              <a:rPr lang="en-US" sz="2400" kern="1200">
                <a:solidFill>
                  <a:prstClr val="black"/>
                </a:solidFill>
                <a:latin typeface="Times New Roman" panose="02020603050405020304" pitchFamily="18" charset="0"/>
                <a:ea typeface="+mn-ea"/>
                <a:cs typeface="Times New Roman" panose="02020603050405020304" pitchFamily="18" charset="0"/>
                <a:sym typeface="Wingdings" panose="05000000000000000000" pitchFamily="2" charset="2"/>
              </a:rPr>
              <a:t>choose predict column</a:t>
            </a:r>
            <a:endParaRPr lang="en-US" sz="2400" kern="1200">
              <a:solidFill>
                <a:prstClr val="black"/>
              </a:solidFill>
              <a:latin typeface="Times New Roman" panose="02020603050405020304" pitchFamily="18" charset="0"/>
              <a:ea typeface="+mn-ea"/>
              <a:cs typeface="Times New Roman" panose="02020603050405020304" pitchFamily="18" charset="0"/>
            </a:endParaRPr>
          </a:p>
        </p:txBody>
      </p:sp>
      <p:sp>
        <p:nvSpPr>
          <p:cNvPr id="10" name="Rectangle 9">
            <a:extLst>
              <a:ext uri="{FF2B5EF4-FFF2-40B4-BE49-F238E27FC236}">
                <a16:creationId xmlns:a16="http://schemas.microsoft.com/office/drawing/2014/main" id="{C7DCF37F-7E10-FCBA-0A69-31B3732AE47C}"/>
              </a:ext>
            </a:extLst>
          </p:cNvPr>
          <p:cNvSpPr/>
          <p:nvPr/>
        </p:nvSpPr>
        <p:spPr>
          <a:xfrm>
            <a:off x="3131826" y="4286573"/>
            <a:ext cx="2057400" cy="381000"/>
          </a:xfrm>
          <a:prstGeom prst="rect">
            <a:avLst/>
          </a:prstGeom>
          <a:noFill/>
          <a:ln w="25400" cap="flat" cmpd="sng" algn="ctr">
            <a:solidFill>
              <a:srgbClr val="4F81BD">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1" name="Connector: Elbow 10">
            <a:extLst>
              <a:ext uri="{FF2B5EF4-FFF2-40B4-BE49-F238E27FC236}">
                <a16:creationId xmlns:a16="http://schemas.microsoft.com/office/drawing/2014/main" id="{B6AA3320-5B15-2222-2575-A306C92BBD8C}"/>
              </a:ext>
            </a:extLst>
          </p:cNvPr>
          <p:cNvCxnSpPr>
            <a:cxnSpLocks/>
          </p:cNvCxnSpPr>
          <p:nvPr/>
        </p:nvCxnSpPr>
        <p:spPr>
          <a:xfrm>
            <a:off x="5189226" y="4515173"/>
            <a:ext cx="2590800" cy="762000"/>
          </a:xfrm>
          <a:prstGeom prst="bentConnector3">
            <a:avLst>
              <a:gd name="adj1" fmla="val 100511"/>
            </a:avLst>
          </a:prstGeom>
          <a:noFill/>
          <a:ln w="38100" cap="flat" cmpd="sng" algn="ctr">
            <a:solidFill>
              <a:srgbClr val="002060"/>
            </a:solidFill>
            <a:prstDash val="solid"/>
            <a:headEnd type="triangle"/>
            <a:tailEnd type="triangle"/>
          </a:ln>
          <a:effectLst/>
        </p:spPr>
      </p:cxnSp>
    </p:spTree>
    <p:extLst>
      <p:ext uri="{BB962C8B-B14F-4D97-AF65-F5344CB8AC3E}">
        <p14:creationId xmlns:p14="http://schemas.microsoft.com/office/powerpoint/2010/main" val="1546710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A683F521-7B28-3A82-1598-6ED5B2C01980}"/>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994812D2-2FFF-2118-920B-F8A198D3A21D}"/>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91C5C6A5-DA44-93C4-EE2E-CB3FFB19EE2F}"/>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grpSp>
        <p:nvGrpSpPr>
          <p:cNvPr id="2" name="Group 1">
            <a:extLst>
              <a:ext uri="{FF2B5EF4-FFF2-40B4-BE49-F238E27FC236}">
                <a16:creationId xmlns:a16="http://schemas.microsoft.com/office/drawing/2014/main" id="{6215B750-7C35-A5D0-5410-E6433651EC18}"/>
              </a:ext>
            </a:extLst>
          </p:cNvPr>
          <p:cNvGrpSpPr/>
          <p:nvPr/>
        </p:nvGrpSpPr>
        <p:grpSpPr>
          <a:xfrm>
            <a:off x="194732" y="312118"/>
            <a:ext cx="4620576" cy="508000"/>
            <a:chOff x="789624" y="1191463"/>
            <a:chExt cx="4620576" cy="508000"/>
          </a:xfrm>
        </p:grpSpPr>
        <p:sp>
          <p:nvSpPr>
            <p:cNvPr id="3" name="AutoShape 52">
              <a:extLst>
                <a:ext uri="{FF2B5EF4-FFF2-40B4-BE49-F238E27FC236}">
                  <a16:creationId xmlns:a16="http://schemas.microsoft.com/office/drawing/2014/main" id="{423D2864-D566-54CC-11C5-E8804A50838F}"/>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buClrTx/>
                <a:buFontTx/>
                <a:buNone/>
              </a:pPr>
              <a:r>
                <a:rPr lang="en-US" sz="2800" b="1" kern="1200" dirty="0">
                  <a:solidFill>
                    <a:prstClr val="black"/>
                  </a:solidFill>
                  <a:latin typeface="Cambria" panose="02040503050406030204" pitchFamily="18" charset="0"/>
                  <a:ea typeface="+mn-ea"/>
                  <a:cs typeface="+mn-cs"/>
                </a:rPr>
                <a:t>Sample ML.NET Builder</a:t>
              </a:r>
            </a:p>
          </p:txBody>
        </p:sp>
        <p:grpSp>
          <p:nvGrpSpPr>
            <p:cNvPr id="4" name="Group 17">
              <a:extLst>
                <a:ext uri="{FF2B5EF4-FFF2-40B4-BE49-F238E27FC236}">
                  <a16:creationId xmlns:a16="http://schemas.microsoft.com/office/drawing/2014/main" id="{FF63A60C-B52B-801B-3F7C-CBF51970CC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2A9A3FA6-8B30-1978-FE1B-BEFD581880FD}"/>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1F9740F7-F09D-A600-95A9-DB912C3FB541}"/>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C6709D41-30E1-037B-A51D-B876448D2E08}"/>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sp>
        <p:nvSpPr>
          <p:cNvPr id="8" name="TextBox 7">
            <a:extLst>
              <a:ext uri="{FF2B5EF4-FFF2-40B4-BE49-F238E27FC236}">
                <a16:creationId xmlns:a16="http://schemas.microsoft.com/office/drawing/2014/main" id="{745BF2E5-A79E-51F8-9B07-EF914C906CD4}"/>
              </a:ext>
            </a:extLst>
          </p:cNvPr>
          <p:cNvSpPr txBox="1"/>
          <p:nvPr/>
        </p:nvSpPr>
        <p:spPr>
          <a:xfrm>
            <a:off x="545142" y="865095"/>
            <a:ext cx="7879190" cy="461665"/>
          </a:xfrm>
          <a:prstGeom prst="rect">
            <a:avLst/>
          </a:prstGeom>
          <a:noFill/>
        </p:spPr>
        <p:txBody>
          <a:bodyPr wrap="square">
            <a:spAutoFit/>
          </a:bodyPr>
          <a:lstStyle/>
          <a:p>
            <a:pPr>
              <a:buClrTx/>
              <a:buFontTx/>
              <a:buNone/>
            </a:pPr>
            <a:r>
              <a:rPr lang="en-US" sz="2400" b="1" u="sng" kern="1200">
                <a:solidFill>
                  <a:prstClr val="black"/>
                </a:solidFill>
                <a:latin typeface="Times New Roman" panose="02020603050405020304" pitchFamily="18" charset="0"/>
                <a:ea typeface="+mn-ea"/>
                <a:cs typeface="Times New Roman" panose="02020603050405020304" pitchFamily="18" charset="0"/>
              </a:rPr>
              <a:t>Step 7:</a:t>
            </a:r>
            <a:r>
              <a:rPr lang="en-US" sz="2400" b="1" kern="1200">
                <a:solidFill>
                  <a:prstClr val="black"/>
                </a:solidFill>
                <a:latin typeface="Times New Roman" panose="02020603050405020304" pitchFamily="18" charset="0"/>
                <a:ea typeface="+mn-ea"/>
                <a:cs typeface="Times New Roman" panose="02020603050405020304" pitchFamily="18" charset="0"/>
              </a:rPr>
              <a:t> </a:t>
            </a:r>
            <a:r>
              <a:rPr lang="en-US" sz="2400" kern="1200">
                <a:solidFill>
                  <a:prstClr val="black"/>
                </a:solidFill>
                <a:latin typeface="Times New Roman" panose="02020603050405020304" pitchFamily="18" charset="0"/>
                <a:ea typeface="+mn-ea"/>
                <a:cs typeface="Times New Roman" panose="02020603050405020304" pitchFamily="18" charset="0"/>
              </a:rPr>
              <a:t>Train model</a:t>
            </a:r>
          </a:p>
        </p:txBody>
      </p:sp>
      <p:sp>
        <p:nvSpPr>
          <p:cNvPr id="9" name="TextBox 8">
            <a:extLst>
              <a:ext uri="{FF2B5EF4-FFF2-40B4-BE49-F238E27FC236}">
                <a16:creationId xmlns:a16="http://schemas.microsoft.com/office/drawing/2014/main" id="{A98B1F53-FB46-715D-BA26-355AB1A4F24B}"/>
              </a:ext>
            </a:extLst>
          </p:cNvPr>
          <p:cNvSpPr txBox="1"/>
          <p:nvPr/>
        </p:nvSpPr>
        <p:spPr>
          <a:xfrm>
            <a:off x="728132" y="1429718"/>
            <a:ext cx="11201400" cy="4524315"/>
          </a:xfrm>
          <a:prstGeom prst="rect">
            <a:avLst/>
          </a:prstGeom>
          <a:noFill/>
        </p:spPr>
        <p:txBody>
          <a:bodyPr wrap="square">
            <a:spAutoFit/>
          </a:bodyPr>
          <a:lstStyle/>
          <a:p>
            <a:pPr algn="just">
              <a:buClrTx/>
              <a:buFontTx/>
              <a:buNone/>
            </a:pPr>
            <a:r>
              <a:rPr lang="en-US" sz="2400" kern="1200">
                <a:solidFill>
                  <a:prstClr val="black"/>
                </a:solidFill>
                <a:latin typeface="Times New Roman" panose="02020603050405020304" pitchFamily="18" charset="0"/>
                <a:ea typeface="+mn-ea"/>
                <a:cs typeface="Times New Roman" panose="02020603050405020304" pitchFamily="18" charset="0"/>
              </a:rPr>
              <a:t>Now, you'll train your model with the “</a:t>
            </a:r>
            <a:r>
              <a:rPr lang="en-US" sz="2400" b="1" kern="1200">
                <a:solidFill>
                  <a:prstClr val="black"/>
                </a:solidFill>
                <a:latin typeface="Times New Roman" panose="02020603050405020304" pitchFamily="18" charset="0"/>
                <a:ea typeface="+mn-ea"/>
                <a:cs typeface="Times New Roman" panose="02020603050405020304" pitchFamily="18" charset="0"/>
              </a:rPr>
              <a:t>yelp_labelled.txt</a:t>
            </a:r>
            <a:r>
              <a:rPr lang="en-US" sz="2400" kern="1200">
                <a:solidFill>
                  <a:prstClr val="black"/>
                </a:solidFill>
                <a:latin typeface="Times New Roman" panose="02020603050405020304" pitchFamily="18" charset="0"/>
                <a:ea typeface="+mn-ea"/>
                <a:cs typeface="Times New Roman" panose="02020603050405020304" pitchFamily="18" charset="0"/>
              </a:rPr>
              <a:t>”</a:t>
            </a:r>
            <a:r>
              <a:rPr lang="en-US" sz="2400" b="1" kern="1200">
                <a:solidFill>
                  <a:prstClr val="black"/>
                </a:solidFill>
                <a:latin typeface="Times New Roman" panose="02020603050405020304" pitchFamily="18" charset="0"/>
                <a:ea typeface="+mn-ea"/>
                <a:cs typeface="Times New Roman" panose="02020603050405020304" pitchFamily="18" charset="0"/>
              </a:rPr>
              <a:t> </a:t>
            </a:r>
            <a:r>
              <a:rPr lang="en-US" sz="2400" kern="1200">
                <a:solidFill>
                  <a:prstClr val="black"/>
                </a:solidFill>
                <a:latin typeface="Times New Roman" panose="02020603050405020304" pitchFamily="18" charset="0"/>
                <a:ea typeface="+mn-ea"/>
                <a:cs typeface="Times New Roman" panose="02020603050405020304" pitchFamily="18" charset="0"/>
              </a:rPr>
              <a:t>dataset.</a:t>
            </a:r>
          </a:p>
          <a:p>
            <a:pPr algn="just">
              <a:buClrTx/>
              <a:buFontTx/>
              <a:buNone/>
            </a:pPr>
            <a:endParaRPr lang="en-US" sz="2400" kern="1200">
              <a:solidFill>
                <a:prstClr val="black"/>
              </a:solidFill>
              <a:latin typeface="Times New Roman" panose="02020603050405020304" pitchFamily="18" charset="0"/>
              <a:ea typeface="+mn-ea"/>
              <a:cs typeface="Times New Roman" panose="02020603050405020304" pitchFamily="18" charset="0"/>
            </a:endParaRPr>
          </a:p>
          <a:p>
            <a:pPr algn="just">
              <a:buClrTx/>
              <a:buFontTx/>
              <a:buNone/>
            </a:pPr>
            <a:r>
              <a:rPr lang="en-US" sz="2400" kern="1200">
                <a:solidFill>
                  <a:prstClr val="black"/>
                </a:solidFill>
                <a:latin typeface="Times New Roman" panose="02020603050405020304" pitchFamily="18" charset="0"/>
                <a:ea typeface="+mn-ea"/>
                <a:cs typeface="Times New Roman" panose="02020603050405020304" pitchFamily="18" charset="0"/>
              </a:rPr>
              <a:t>Model Builder evaluates many models with varying algorithms and settings based on the amount of training time given to build the best performing model.</a:t>
            </a:r>
          </a:p>
          <a:p>
            <a:pPr algn="just">
              <a:buClrTx/>
              <a:buFontTx/>
              <a:buNone/>
            </a:pPr>
            <a:endParaRPr lang="en-US" sz="2400" kern="1200">
              <a:solidFill>
                <a:prstClr val="black"/>
              </a:solidFill>
              <a:latin typeface="Times New Roman" panose="02020603050405020304" pitchFamily="18" charset="0"/>
              <a:ea typeface="+mn-ea"/>
              <a:cs typeface="Times New Roman" panose="02020603050405020304" pitchFamily="18" charset="0"/>
            </a:endParaRPr>
          </a:p>
          <a:p>
            <a:pPr algn="just">
              <a:buClrTx/>
              <a:buFontTx/>
              <a:buNone/>
            </a:pPr>
            <a:r>
              <a:rPr lang="en-US" sz="2400" kern="1200">
                <a:solidFill>
                  <a:prstClr val="black"/>
                </a:solidFill>
                <a:latin typeface="Times New Roman" panose="02020603050405020304" pitchFamily="18" charset="0"/>
                <a:ea typeface="+mn-ea"/>
                <a:cs typeface="Times New Roman" panose="02020603050405020304" pitchFamily="18" charset="0"/>
              </a:rPr>
              <a:t>Change the Time to train, which is the amount of time you'd like Model Builder to explore various models, to </a:t>
            </a:r>
            <a:r>
              <a:rPr lang="en-US" sz="2400" kern="1200">
                <a:solidFill>
                  <a:srgbClr val="FF0000"/>
                </a:solidFill>
                <a:latin typeface="Times New Roman" panose="02020603050405020304" pitchFamily="18" charset="0"/>
                <a:ea typeface="+mn-ea"/>
                <a:cs typeface="Times New Roman" panose="02020603050405020304" pitchFamily="18" charset="0"/>
              </a:rPr>
              <a:t>60 seconds </a:t>
            </a:r>
            <a:r>
              <a:rPr lang="en-US" sz="2400" kern="1200">
                <a:solidFill>
                  <a:prstClr val="black"/>
                </a:solidFill>
                <a:latin typeface="Times New Roman" panose="02020603050405020304" pitchFamily="18" charset="0"/>
                <a:ea typeface="+mn-ea"/>
                <a:cs typeface="Times New Roman" panose="02020603050405020304" pitchFamily="18" charset="0"/>
              </a:rPr>
              <a:t>(you can try increasing this number if no models are found after training) . Note that for larger datasets, the training time will be longer. Model Builder automatically adjusts the training time based on the dataset size.</a:t>
            </a:r>
          </a:p>
          <a:p>
            <a:pPr algn="just">
              <a:buClrTx/>
              <a:buFontTx/>
              <a:buNone/>
            </a:pPr>
            <a:endParaRPr lang="en-US" sz="2400" kern="1200">
              <a:solidFill>
                <a:prstClr val="black"/>
              </a:solidFill>
              <a:latin typeface="Times New Roman" panose="02020603050405020304" pitchFamily="18" charset="0"/>
              <a:ea typeface="+mn-ea"/>
              <a:cs typeface="Times New Roman" panose="02020603050405020304" pitchFamily="18" charset="0"/>
            </a:endParaRPr>
          </a:p>
          <a:p>
            <a:pPr algn="just">
              <a:buClrTx/>
              <a:buFontTx/>
              <a:buNone/>
            </a:pPr>
            <a:r>
              <a:rPr lang="en-US" sz="2400" kern="1200">
                <a:solidFill>
                  <a:prstClr val="black"/>
                </a:solidFill>
                <a:latin typeface="Times New Roman" panose="02020603050405020304" pitchFamily="18" charset="0"/>
                <a:ea typeface="+mn-ea"/>
                <a:cs typeface="Times New Roman" panose="02020603050405020304" pitchFamily="18" charset="0"/>
              </a:rPr>
              <a:t>Select Start training to start the training process. Once training starts, you can see the time remaining.</a:t>
            </a:r>
          </a:p>
        </p:txBody>
      </p:sp>
    </p:spTree>
    <p:extLst>
      <p:ext uri="{BB962C8B-B14F-4D97-AF65-F5344CB8AC3E}">
        <p14:creationId xmlns:p14="http://schemas.microsoft.com/office/powerpoint/2010/main" val="30516223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0109E25F-B44B-2643-0920-2E1AB75E018F}"/>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9C078244-8F97-FCF6-0400-25F8852B6F6F}"/>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5EBCCD6D-912E-C859-69CB-863AA84066D5}"/>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pic>
        <p:nvPicPr>
          <p:cNvPr id="2" name="Picture 1">
            <a:extLst>
              <a:ext uri="{FF2B5EF4-FFF2-40B4-BE49-F238E27FC236}">
                <a16:creationId xmlns:a16="http://schemas.microsoft.com/office/drawing/2014/main" id="{508CACD7-DDAD-1841-BF51-4F86B3530811}"/>
              </a:ext>
            </a:extLst>
          </p:cNvPr>
          <p:cNvPicPr>
            <a:picLocks noChangeAspect="1"/>
          </p:cNvPicPr>
          <p:nvPr/>
        </p:nvPicPr>
        <p:blipFill rotWithShape="1">
          <a:blip r:embed="rId3"/>
          <a:srcRect b="8533"/>
          <a:stretch/>
        </p:blipFill>
        <p:spPr>
          <a:xfrm>
            <a:off x="1699647" y="1319994"/>
            <a:ext cx="9525000" cy="4900612"/>
          </a:xfrm>
          <a:prstGeom prst="rect">
            <a:avLst/>
          </a:prstGeom>
        </p:spPr>
      </p:pic>
      <p:grpSp>
        <p:nvGrpSpPr>
          <p:cNvPr id="3" name="Group 2">
            <a:extLst>
              <a:ext uri="{FF2B5EF4-FFF2-40B4-BE49-F238E27FC236}">
                <a16:creationId xmlns:a16="http://schemas.microsoft.com/office/drawing/2014/main" id="{BAA1735E-BF01-B4DA-BD77-4F0CC5742731}"/>
              </a:ext>
            </a:extLst>
          </p:cNvPr>
          <p:cNvGrpSpPr/>
          <p:nvPr/>
        </p:nvGrpSpPr>
        <p:grpSpPr>
          <a:xfrm>
            <a:off x="175647" y="327805"/>
            <a:ext cx="4620576" cy="508000"/>
            <a:chOff x="789624" y="1191463"/>
            <a:chExt cx="4620576" cy="508000"/>
          </a:xfrm>
        </p:grpSpPr>
        <p:sp>
          <p:nvSpPr>
            <p:cNvPr id="4" name="AutoShape 52">
              <a:extLst>
                <a:ext uri="{FF2B5EF4-FFF2-40B4-BE49-F238E27FC236}">
                  <a16:creationId xmlns:a16="http://schemas.microsoft.com/office/drawing/2014/main" id="{CDB77ADE-4D8D-6D92-CADA-8BF418DB8AD1}"/>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buClrTx/>
                <a:buFontTx/>
                <a:buNone/>
              </a:pPr>
              <a:r>
                <a:rPr lang="en-US" sz="2800" b="1" kern="1200" dirty="0">
                  <a:solidFill>
                    <a:prstClr val="black"/>
                  </a:solidFill>
                  <a:latin typeface="Cambria" panose="02040503050406030204" pitchFamily="18" charset="0"/>
                  <a:ea typeface="+mn-ea"/>
                  <a:cs typeface="+mn-cs"/>
                </a:rPr>
                <a:t>Sample ML.NET Builder</a:t>
              </a:r>
            </a:p>
          </p:txBody>
        </p:sp>
        <p:grpSp>
          <p:nvGrpSpPr>
            <p:cNvPr id="5" name="Group 17">
              <a:extLst>
                <a:ext uri="{FF2B5EF4-FFF2-40B4-BE49-F238E27FC236}">
                  <a16:creationId xmlns:a16="http://schemas.microsoft.com/office/drawing/2014/main" id="{F52CBCA5-E6CE-857F-0E47-F21D15DC637A}"/>
                </a:ext>
              </a:extLst>
            </p:cNvPr>
            <p:cNvGrpSpPr>
              <a:grpSpLocks/>
            </p:cNvGrpSpPr>
            <p:nvPr/>
          </p:nvGrpSpPr>
          <p:grpSpPr bwMode="auto">
            <a:xfrm>
              <a:off x="789624" y="1295400"/>
              <a:ext cx="353376" cy="272472"/>
              <a:chOff x="1110" y="2656"/>
              <a:chExt cx="1549" cy="1351"/>
            </a:xfrm>
          </p:grpSpPr>
          <p:sp>
            <p:nvSpPr>
              <p:cNvPr id="6" name="AutoShape 18">
                <a:extLst>
                  <a:ext uri="{FF2B5EF4-FFF2-40B4-BE49-F238E27FC236}">
                    <a16:creationId xmlns:a16="http://schemas.microsoft.com/office/drawing/2014/main" id="{FC94DE79-AD5B-4CC3-EC7E-CAC51A9BA7C2}"/>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19">
                <a:extLst>
                  <a:ext uri="{FF2B5EF4-FFF2-40B4-BE49-F238E27FC236}">
                    <a16:creationId xmlns:a16="http://schemas.microsoft.com/office/drawing/2014/main" id="{9F51C148-EA79-5B00-3FC7-0938B1C66C6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8" name="AutoShape 20">
                <a:extLst>
                  <a:ext uri="{FF2B5EF4-FFF2-40B4-BE49-F238E27FC236}">
                    <a16:creationId xmlns:a16="http://schemas.microsoft.com/office/drawing/2014/main" id="{8DB89F50-DBED-1300-B183-09C325175BF1}"/>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sp>
        <p:nvSpPr>
          <p:cNvPr id="9" name="TextBox 8">
            <a:extLst>
              <a:ext uri="{FF2B5EF4-FFF2-40B4-BE49-F238E27FC236}">
                <a16:creationId xmlns:a16="http://schemas.microsoft.com/office/drawing/2014/main" id="{4FFE6F80-CD36-04EB-2B4B-0A17B7543A59}"/>
              </a:ext>
            </a:extLst>
          </p:cNvPr>
          <p:cNvSpPr txBox="1"/>
          <p:nvPr/>
        </p:nvSpPr>
        <p:spPr>
          <a:xfrm>
            <a:off x="526057" y="880782"/>
            <a:ext cx="7879190" cy="461665"/>
          </a:xfrm>
          <a:prstGeom prst="rect">
            <a:avLst/>
          </a:prstGeom>
          <a:noFill/>
        </p:spPr>
        <p:txBody>
          <a:bodyPr wrap="square">
            <a:spAutoFit/>
          </a:bodyPr>
          <a:lstStyle/>
          <a:p>
            <a:pPr>
              <a:buClrTx/>
              <a:buFontTx/>
              <a:buNone/>
            </a:pPr>
            <a:r>
              <a:rPr lang="en-US" sz="2400" b="1" u="sng" kern="1200">
                <a:solidFill>
                  <a:prstClr val="black"/>
                </a:solidFill>
                <a:latin typeface="Times New Roman" panose="02020603050405020304" pitchFamily="18" charset="0"/>
                <a:ea typeface="+mn-ea"/>
                <a:cs typeface="Times New Roman" panose="02020603050405020304" pitchFamily="18" charset="0"/>
              </a:rPr>
              <a:t>Step 7:</a:t>
            </a:r>
            <a:r>
              <a:rPr lang="en-US" sz="2400" b="1" kern="1200">
                <a:solidFill>
                  <a:prstClr val="black"/>
                </a:solidFill>
                <a:latin typeface="Times New Roman" panose="02020603050405020304" pitchFamily="18" charset="0"/>
                <a:ea typeface="+mn-ea"/>
                <a:cs typeface="Times New Roman" panose="02020603050405020304" pitchFamily="18" charset="0"/>
              </a:rPr>
              <a:t> </a:t>
            </a:r>
            <a:r>
              <a:rPr lang="en-US" sz="2400" kern="1200">
                <a:solidFill>
                  <a:prstClr val="black"/>
                </a:solidFill>
                <a:latin typeface="Times New Roman" panose="02020603050405020304" pitchFamily="18" charset="0"/>
                <a:ea typeface="+mn-ea"/>
                <a:cs typeface="Times New Roman" panose="02020603050405020304" pitchFamily="18" charset="0"/>
              </a:rPr>
              <a:t>Train model</a:t>
            </a:r>
          </a:p>
        </p:txBody>
      </p:sp>
      <p:cxnSp>
        <p:nvCxnSpPr>
          <p:cNvPr id="10" name="Straight Arrow Connector 9">
            <a:extLst>
              <a:ext uri="{FF2B5EF4-FFF2-40B4-BE49-F238E27FC236}">
                <a16:creationId xmlns:a16="http://schemas.microsoft.com/office/drawing/2014/main" id="{00ED8E26-AE60-644F-9672-9B9F72C3F50E}"/>
              </a:ext>
            </a:extLst>
          </p:cNvPr>
          <p:cNvCxnSpPr/>
          <p:nvPr/>
        </p:nvCxnSpPr>
        <p:spPr>
          <a:xfrm flipH="1">
            <a:off x="5204847" y="3180490"/>
            <a:ext cx="685800" cy="0"/>
          </a:xfrm>
          <a:prstGeom prst="straightConnector1">
            <a:avLst/>
          </a:prstGeom>
          <a:noFill/>
          <a:ln w="38100" cap="flat" cmpd="sng" algn="ctr">
            <a:solidFill>
              <a:srgbClr val="002060"/>
            </a:solidFill>
            <a:prstDash val="solid"/>
            <a:tailEnd type="triangle"/>
          </a:ln>
          <a:effectLst/>
        </p:spPr>
      </p:cxnSp>
      <p:cxnSp>
        <p:nvCxnSpPr>
          <p:cNvPr id="11" name="Straight Arrow Connector 10">
            <a:extLst>
              <a:ext uri="{FF2B5EF4-FFF2-40B4-BE49-F238E27FC236}">
                <a16:creationId xmlns:a16="http://schemas.microsoft.com/office/drawing/2014/main" id="{2DEDA3F1-75B1-D76E-4BBE-712A28351F9A}"/>
              </a:ext>
            </a:extLst>
          </p:cNvPr>
          <p:cNvCxnSpPr/>
          <p:nvPr/>
        </p:nvCxnSpPr>
        <p:spPr>
          <a:xfrm flipH="1">
            <a:off x="4161106" y="3528990"/>
            <a:ext cx="685800" cy="0"/>
          </a:xfrm>
          <a:prstGeom prst="straightConnector1">
            <a:avLst/>
          </a:prstGeom>
          <a:noFill/>
          <a:ln w="38100" cap="flat" cmpd="sng" algn="ctr">
            <a:solidFill>
              <a:srgbClr val="002060"/>
            </a:solidFill>
            <a:prstDash val="solid"/>
            <a:tailEnd type="triangle"/>
          </a:ln>
          <a:effectLst/>
        </p:spPr>
      </p:cxnSp>
      <p:grpSp>
        <p:nvGrpSpPr>
          <p:cNvPr id="12" name="Group 11">
            <a:extLst>
              <a:ext uri="{FF2B5EF4-FFF2-40B4-BE49-F238E27FC236}">
                <a16:creationId xmlns:a16="http://schemas.microsoft.com/office/drawing/2014/main" id="{7F333114-6132-2524-4C87-95AFC2FCF2E8}"/>
              </a:ext>
            </a:extLst>
          </p:cNvPr>
          <p:cNvGrpSpPr/>
          <p:nvPr/>
        </p:nvGrpSpPr>
        <p:grpSpPr>
          <a:xfrm>
            <a:off x="5830378" y="2871225"/>
            <a:ext cx="425338" cy="461665"/>
            <a:chOff x="1251062" y="4078473"/>
            <a:chExt cx="425338" cy="461665"/>
          </a:xfrm>
        </p:grpSpPr>
        <p:sp>
          <p:nvSpPr>
            <p:cNvPr id="13" name="Oval 12">
              <a:extLst>
                <a:ext uri="{FF2B5EF4-FFF2-40B4-BE49-F238E27FC236}">
                  <a16:creationId xmlns:a16="http://schemas.microsoft.com/office/drawing/2014/main" id="{9B672F6B-C508-AA2F-1B68-C32450F9D739}"/>
                </a:ext>
              </a:extLst>
            </p:cNvPr>
            <p:cNvSpPr/>
            <p:nvPr/>
          </p:nvSpPr>
          <p:spPr>
            <a:xfrm>
              <a:off x="1251062" y="4114800"/>
              <a:ext cx="425338" cy="425338"/>
            </a:xfrm>
            <a:prstGeom prst="ellipse">
              <a:avLst/>
            </a:prstGeom>
            <a:solidFill>
              <a:srgbClr val="FFFF00"/>
            </a:solidFill>
            <a:ln w="25400" cap="flat" cmpd="sng" algn="ctr">
              <a:solidFill>
                <a:srgbClr val="4F81BD">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2A58D44A-AC70-237B-20BD-BD73CAB68DAE}"/>
                </a:ext>
              </a:extLst>
            </p:cNvPr>
            <p:cNvSpPr txBox="1"/>
            <p:nvPr/>
          </p:nvSpPr>
          <p:spPr>
            <a:xfrm>
              <a:off x="1294454" y="4078473"/>
              <a:ext cx="33855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p>
          </p:txBody>
        </p:sp>
      </p:grpSp>
      <p:grpSp>
        <p:nvGrpSpPr>
          <p:cNvPr id="15" name="Group 14">
            <a:extLst>
              <a:ext uri="{FF2B5EF4-FFF2-40B4-BE49-F238E27FC236}">
                <a16:creationId xmlns:a16="http://schemas.microsoft.com/office/drawing/2014/main" id="{4B113866-B896-B057-FBB6-EAD6D847FD74}"/>
              </a:ext>
            </a:extLst>
          </p:cNvPr>
          <p:cNvGrpSpPr/>
          <p:nvPr/>
        </p:nvGrpSpPr>
        <p:grpSpPr>
          <a:xfrm>
            <a:off x="4804393" y="3362445"/>
            <a:ext cx="425338" cy="461665"/>
            <a:chOff x="1251062" y="4078473"/>
            <a:chExt cx="425338" cy="461665"/>
          </a:xfrm>
        </p:grpSpPr>
        <p:sp>
          <p:nvSpPr>
            <p:cNvPr id="16" name="Oval 15">
              <a:extLst>
                <a:ext uri="{FF2B5EF4-FFF2-40B4-BE49-F238E27FC236}">
                  <a16:creationId xmlns:a16="http://schemas.microsoft.com/office/drawing/2014/main" id="{F4BCDFB9-090F-E485-F34D-74814A8CD374}"/>
                </a:ext>
              </a:extLst>
            </p:cNvPr>
            <p:cNvSpPr/>
            <p:nvPr/>
          </p:nvSpPr>
          <p:spPr>
            <a:xfrm>
              <a:off x="1251062" y="4114800"/>
              <a:ext cx="425338" cy="425338"/>
            </a:xfrm>
            <a:prstGeom prst="ellipse">
              <a:avLst/>
            </a:prstGeom>
            <a:solidFill>
              <a:srgbClr val="FFFF00"/>
            </a:solidFill>
            <a:ln w="25400" cap="flat" cmpd="sng" algn="ctr">
              <a:solidFill>
                <a:srgbClr val="4F81BD">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58130780-3DE3-7B22-4E79-465DF61C00DC}"/>
                </a:ext>
              </a:extLst>
            </p:cNvPr>
            <p:cNvSpPr txBox="1"/>
            <p:nvPr/>
          </p:nvSpPr>
          <p:spPr>
            <a:xfrm>
              <a:off x="1294454" y="4078473"/>
              <a:ext cx="33855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2</a:t>
              </a:r>
            </a:p>
          </p:txBody>
        </p:sp>
      </p:grpSp>
    </p:spTree>
    <p:extLst>
      <p:ext uri="{BB962C8B-B14F-4D97-AF65-F5344CB8AC3E}">
        <p14:creationId xmlns:p14="http://schemas.microsoft.com/office/powerpoint/2010/main" val="924266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F2C2FDCE-EF21-6071-F34E-BFA2FB8CF985}"/>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C332E935-E0A4-B67C-F4BD-69EA0F84DC1A}"/>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2F63C1DF-B9CA-EBDF-6441-B241318E1EBA}"/>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grpSp>
        <p:nvGrpSpPr>
          <p:cNvPr id="2" name="Group 1">
            <a:extLst>
              <a:ext uri="{FF2B5EF4-FFF2-40B4-BE49-F238E27FC236}">
                <a16:creationId xmlns:a16="http://schemas.microsoft.com/office/drawing/2014/main" id="{DF7513F4-A16E-3ADC-9CED-827B43913C0F}"/>
              </a:ext>
            </a:extLst>
          </p:cNvPr>
          <p:cNvGrpSpPr/>
          <p:nvPr/>
        </p:nvGrpSpPr>
        <p:grpSpPr>
          <a:xfrm>
            <a:off x="152400" y="257875"/>
            <a:ext cx="4620576" cy="508000"/>
            <a:chOff x="789624" y="1191463"/>
            <a:chExt cx="4620576" cy="508000"/>
          </a:xfrm>
        </p:grpSpPr>
        <p:sp>
          <p:nvSpPr>
            <p:cNvPr id="3" name="AutoShape 52">
              <a:extLst>
                <a:ext uri="{FF2B5EF4-FFF2-40B4-BE49-F238E27FC236}">
                  <a16:creationId xmlns:a16="http://schemas.microsoft.com/office/drawing/2014/main" id="{CD40E48A-E805-F6E2-E9D1-3A8253CE105E}"/>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buClrTx/>
                <a:buFontTx/>
                <a:buNone/>
              </a:pPr>
              <a:r>
                <a:rPr lang="en-US" sz="2800" b="1" kern="1200" dirty="0">
                  <a:solidFill>
                    <a:prstClr val="black"/>
                  </a:solidFill>
                  <a:latin typeface="Cambria" panose="02040503050406030204" pitchFamily="18" charset="0"/>
                  <a:ea typeface="+mn-ea"/>
                  <a:cs typeface="+mn-cs"/>
                </a:rPr>
                <a:t>Sample ML.NET Builder</a:t>
              </a:r>
            </a:p>
          </p:txBody>
        </p:sp>
        <p:grpSp>
          <p:nvGrpSpPr>
            <p:cNvPr id="4" name="Group 17">
              <a:extLst>
                <a:ext uri="{FF2B5EF4-FFF2-40B4-BE49-F238E27FC236}">
                  <a16:creationId xmlns:a16="http://schemas.microsoft.com/office/drawing/2014/main" id="{8E81190D-E965-A753-4D28-5E45E943F95F}"/>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717D62E7-BADF-3952-21A5-0327CB93D5CD}"/>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CBA2E735-A605-1F6F-8EB2-E73ACBB43A58}"/>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BCD3C236-41DF-D0B6-B076-D29EDD42A855}"/>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sp>
        <p:nvSpPr>
          <p:cNvPr id="8" name="TextBox 7">
            <a:extLst>
              <a:ext uri="{FF2B5EF4-FFF2-40B4-BE49-F238E27FC236}">
                <a16:creationId xmlns:a16="http://schemas.microsoft.com/office/drawing/2014/main" id="{3D8F3343-C001-8577-F882-D3F0387214E1}"/>
              </a:ext>
            </a:extLst>
          </p:cNvPr>
          <p:cNvSpPr txBox="1"/>
          <p:nvPr/>
        </p:nvSpPr>
        <p:spPr>
          <a:xfrm>
            <a:off x="502810" y="810852"/>
            <a:ext cx="7879190" cy="461665"/>
          </a:xfrm>
          <a:prstGeom prst="rect">
            <a:avLst/>
          </a:prstGeom>
          <a:noFill/>
        </p:spPr>
        <p:txBody>
          <a:bodyPr wrap="square">
            <a:spAutoFit/>
          </a:bodyPr>
          <a:lstStyle/>
          <a:p>
            <a:pPr>
              <a:buClrTx/>
              <a:buFontTx/>
              <a:buNone/>
            </a:pPr>
            <a:r>
              <a:rPr lang="en-US" sz="2400" b="1" u="sng" kern="1200">
                <a:solidFill>
                  <a:prstClr val="black"/>
                </a:solidFill>
                <a:latin typeface="Times New Roman" panose="02020603050405020304" pitchFamily="18" charset="0"/>
                <a:ea typeface="+mn-ea"/>
                <a:cs typeface="Times New Roman" panose="02020603050405020304" pitchFamily="18" charset="0"/>
              </a:rPr>
              <a:t>Step 7:</a:t>
            </a:r>
            <a:r>
              <a:rPr lang="en-US" sz="2400" b="1" kern="1200">
                <a:solidFill>
                  <a:prstClr val="black"/>
                </a:solidFill>
                <a:latin typeface="Times New Roman" panose="02020603050405020304" pitchFamily="18" charset="0"/>
                <a:ea typeface="+mn-ea"/>
                <a:cs typeface="Times New Roman" panose="02020603050405020304" pitchFamily="18" charset="0"/>
              </a:rPr>
              <a:t> </a:t>
            </a:r>
            <a:r>
              <a:rPr lang="en-US" sz="2400" kern="1200">
                <a:solidFill>
                  <a:prstClr val="black"/>
                </a:solidFill>
                <a:latin typeface="Times New Roman" panose="02020603050405020304" pitchFamily="18" charset="0"/>
                <a:ea typeface="+mn-ea"/>
                <a:cs typeface="Times New Roman" panose="02020603050405020304" pitchFamily="18" charset="0"/>
              </a:rPr>
              <a:t>Train model</a:t>
            </a:r>
            <a:r>
              <a:rPr lang="en-US" sz="2400" kern="1200">
                <a:solidFill>
                  <a:prstClr val="black"/>
                </a:solidFill>
                <a:latin typeface="Times New Roman" panose="02020603050405020304" pitchFamily="18" charset="0"/>
                <a:ea typeface="+mn-ea"/>
                <a:cs typeface="Times New Roman" panose="02020603050405020304" pitchFamily="18" charset="0"/>
                <a:sym typeface="Wingdings" panose="05000000000000000000" pitchFamily="2" charset="2"/>
              </a:rPr>
              <a:t>Training results</a:t>
            </a:r>
          </a:p>
        </p:txBody>
      </p:sp>
      <p:pic>
        <p:nvPicPr>
          <p:cNvPr id="9" name="Picture 8">
            <a:extLst>
              <a:ext uri="{FF2B5EF4-FFF2-40B4-BE49-F238E27FC236}">
                <a16:creationId xmlns:a16="http://schemas.microsoft.com/office/drawing/2014/main" id="{36202DB8-141B-EAB2-BBFF-B0425A862B1B}"/>
              </a:ext>
            </a:extLst>
          </p:cNvPr>
          <p:cNvPicPr>
            <a:picLocks noChangeAspect="1"/>
          </p:cNvPicPr>
          <p:nvPr/>
        </p:nvPicPr>
        <p:blipFill rotWithShape="1">
          <a:blip r:embed="rId3"/>
          <a:srcRect b="9299"/>
          <a:stretch/>
        </p:blipFill>
        <p:spPr>
          <a:xfrm>
            <a:off x="1524000" y="1328445"/>
            <a:ext cx="9144000" cy="4665206"/>
          </a:xfrm>
          <a:prstGeom prst="rect">
            <a:avLst/>
          </a:prstGeom>
        </p:spPr>
      </p:pic>
    </p:spTree>
    <p:extLst>
      <p:ext uri="{BB962C8B-B14F-4D97-AF65-F5344CB8AC3E}">
        <p14:creationId xmlns:p14="http://schemas.microsoft.com/office/powerpoint/2010/main" val="11250233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4F2729E1-B8F6-C369-B6AA-CEA3A20A9D55}"/>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2F0B5E2F-4F84-709A-0BAD-13083DC43C40}"/>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382646E0-EBB5-BF52-D322-F67BED4C617A}"/>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grpSp>
        <p:nvGrpSpPr>
          <p:cNvPr id="2" name="Group 1">
            <a:extLst>
              <a:ext uri="{FF2B5EF4-FFF2-40B4-BE49-F238E27FC236}">
                <a16:creationId xmlns:a16="http://schemas.microsoft.com/office/drawing/2014/main" id="{9B53EB8F-01F8-7FDD-B6EE-8A8290D8EA31}"/>
              </a:ext>
            </a:extLst>
          </p:cNvPr>
          <p:cNvGrpSpPr/>
          <p:nvPr/>
        </p:nvGrpSpPr>
        <p:grpSpPr>
          <a:xfrm>
            <a:off x="191146" y="281122"/>
            <a:ext cx="4620576" cy="508000"/>
            <a:chOff x="789624" y="1191463"/>
            <a:chExt cx="4620576" cy="508000"/>
          </a:xfrm>
        </p:grpSpPr>
        <p:sp>
          <p:nvSpPr>
            <p:cNvPr id="3" name="AutoShape 52">
              <a:extLst>
                <a:ext uri="{FF2B5EF4-FFF2-40B4-BE49-F238E27FC236}">
                  <a16:creationId xmlns:a16="http://schemas.microsoft.com/office/drawing/2014/main" id="{5E06E683-6190-0814-AFEA-6EF8364F035A}"/>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buClrTx/>
                <a:buFontTx/>
                <a:buNone/>
              </a:pPr>
              <a:r>
                <a:rPr lang="en-US" sz="2800" b="1" kern="1200" dirty="0">
                  <a:solidFill>
                    <a:prstClr val="black"/>
                  </a:solidFill>
                  <a:latin typeface="Cambria" panose="02040503050406030204" pitchFamily="18" charset="0"/>
                  <a:ea typeface="+mn-ea"/>
                  <a:cs typeface="+mn-cs"/>
                </a:rPr>
                <a:t>Sample ML.NET Builder</a:t>
              </a:r>
            </a:p>
          </p:txBody>
        </p:sp>
        <p:grpSp>
          <p:nvGrpSpPr>
            <p:cNvPr id="4" name="Group 17">
              <a:extLst>
                <a:ext uri="{FF2B5EF4-FFF2-40B4-BE49-F238E27FC236}">
                  <a16:creationId xmlns:a16="http://schemas.microsoft.com/office/drawing/2014/main" id="{ABDB4F24-10D1-D598-D2B8-0D11C6D1409C}"/>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8FDC6FAB-921F-2970-CBCF-E1D5DC49BF69}"/>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F28D6597-CEBB-6CD2-1F00-A0F06CBA44DE}"/>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91DEA52A-406D-5F9C-A708-1AD51387EA9F}"/>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sp>
        <p:nvSpPr>
          <p:cNvPr id="8" name="TextBox 7">
            <a:extLst>
              <a:ext uri="{FF2B5EF4-FFF2-40B4-BE49-F238E27FC236}">
                <a16:creationId xmlns:a16="http://schemas.microsoft.com/office/drawing/2014/main" id="{F2D9AE11-AB27-779B-2C74-7B709C18C5C6}"/>
              </a:ext>
            </a:extLst>
          </p:cNvPr>
          <p:cNvSpPr txBox="1"/>
          <p:nvPr/>
        </p:nvSpPr>
        <p:spPr>
          <a:xfrm>
            <a:off x="541556" y="834099"/>
            <a:ext cx="7879190" cy="461665"/>
          </a:xfrm>
          <a:prstGeom prst="rect">
            <a:avLst/>
          </a:prstGeom>
          <a:noFill/>
        </p:spPr>
        <p:txBody>
          <a:bodyPr wrap="square">
            <a:spAutoFit/>
          </a:bodyPr>
          <a:lstStyle/>
          <a:p>
            <a:pPr>
              <a:buClrTx/>
              <a:buFontTx/>
              <a:buNone/>
            </a:pPr>
            <a:r>
              <a:rPr lang="en-US" sz="2400" b="1" u="sng" kern="1200">
                <a:solidFill>
                  <a:prstClr val="black"/>
                </a:solidFill>
                <a:latin typeface="Times New Roman" panose="02020603050405020304" pitchFamily="18" charset="0"/>
                <a:ea typeface="+mn-ea"/>
                <a:cs typeface="Times New Roman" panose="02020603050405020304" pitchFamily="18" charset="0"/>
              </a:rPr>
              <a:t>Step 7:</a:t>
            </a:r>
            <a:r>
              <a:rPr lang="en-US" sz="2400" b="1" kern="1200">
                <a:solidFill>
                  <a:prstClr val="black"/>
                </a:solidFill>
                <a:latin typeface="Times New Roman" panose="02020603050405020304" pitchFamily="18" charset="0"/>
                <a:ea typeface="+mn-ea"/>
                <a:cs typeface="Times New Roman" panose="02020603050405020304" pitchFamily="18" charset="0"/>
              </a:rPr>
              <a:t> </a:t>
            </a:r>
            <a:r>
              <a:rPr lang="en-US" sz="2400" kern="1200">
                <a:solidFill>
                  <a:prstClr val="black"/>
                </a:solidFill>
                <a:latin typeface="Times New Roman" panose="02020603050405020304" pitchFamily="18" charset="0"/>
                <a:ea typeface="+mn-ea"/>
                <a:cs typeface="Times New Roman" panose="02020603050405020304" pitchFamily="18" charset="0"/>
              </a:rPr>
              <a:t>Train model</a:t>
            </a:r>
            <a:r>
              <a:rPr lang="en-US" sz="2400" kern="1200">
                <a:solidFill>
                  <a:prstClr val="black"/>
                </a:solidFill>
                <a:latin typeface="Times New Roman" panose="02020603050405020304" pitchFamily="18" charset="0"/>
                <a:ea typeface="+mn-ea"/>
                <a:cs typeface="Times New Roman" panose="02020603050405020304" pitchFamily="18" charset="0"/>
                <a:sym typeface="Wingdings" panose="05000000000000000000" pitchFamily="2" charset="2"/>
              </a:rPr>
              <a:t>Training results</a:t>
            </a:r>
          </a:p>
        </p:txBody>
      </p:sp>
      <p:pic>
        <p:nvPicPr>
          <p:cNvPr id="9" name="Picture 8">
            <a:extLst>
              <a:ext uri="{FF2B5EF4-FFF2-40B4-BE49-F238E27FC236}">
                <a16:creationId xmlns:a16="http://schemas.microsoft.com/office/drawing/2014/main" id="{5F7E5C61-9E5E-4AB1-2188-BDD98629F4A8}"/>
              </a:ext>
            </a:extLst>
          </p:cNvPr>
          <p:cNvPicPr>
            <a:picLocks noChangeAspect="1"/>
          </p:cNvPicPr>
          <p:nvPr/>
        </p:nvPicPr>
        <p:blipFill rotWithShape="1">
          <a:blip r:embed="rId3"/>
          <a:srcRect b="7756"/>
          <a:stretch/>
        </p:blipFill>
        <p:spPr>
          <a:xfrm>
            <a:off x="1562746" y="1346672"/>
            <a:ext cx="9205398" cy="4776449"/>
          </a:xfrm>
          <a:prstGeom prst="rect">
            <a:avLst/>
          </a:prstGeom>
        </p:spPr>
      </p:pic>
    </p:spTree>
    <p:extLst>
      <p:ext uri="{BB962C8B-B14F-4D97-AF65-F5344CB8AC3E}">
        <p14:creationId xmlns:p14="http://schemas.microsoft.com/office/powerpoint/2010/main" val="5705737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B93C155E-3CE6-8CD4-36A8-41B7D2CF4808}"/>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A3363D1A-A3AC-05AA-A948-EADEAF9A0CED}"/>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6FBA8088-7FE9-3EFD-38CF-CD133B6E0654}"/>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grpSp>
        <p:nvGrpSpPr>
          <p:cNvPr id="2" name="Group 1">
            <a:extLst>
              <a:ext uri="{FF2B5EF4-FFF2-40B4-BE49-F238E27FC236}">
                <a16:creationId xmlns:a16="http://schemas.microsoft.com/office/drawing/2014/main" id="{3742098F-93FF-24D4-4896-0A5676F64092}"/>
              </a:ext>
            </a:extLst>
          </p:cNvPr>
          <p:cNvGrpSpPr/>
          <p:nvPr/>
        </p:nvGrpSpPr>
        <p:grpSpPr>
          <a:xfrm>
            <a:off x="160150" y="302880"/>
            <a:ext cx="4620576" cy="508000"/>
            <a:chOff x="789624" y="1191463"/>
            <a:chExt cx="4620576" cy="508000"/>
          </a:xfrm>
        </p:grpSpPr>
        <p:sp>
          <p:nvSpPr>
            <p:cNvPr id="3" name="AutoShape 52">
              <a:extLst>
                <a:ext uri="{FF2B5EF4-FFF2-40B4-BE49-F238E27FC236}">
                  <a16:creationId xmlns:a16="http://schemas.microsoft.com/office/drawing/2014/main" id="{DF3170C2-1E53-1594-4F97-A626E8777938}"/>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buClrTx/>
                <a:buFontTx/>
                <a:buNone/>
              </a:pPr>
              <a:r>
                <a:rPr lang="en-US" sz="2800" b="1" kern="1200" dirty="0">
                  <a:solidFill>
                    <a:prstClr val="black"/>
                  </a:solidFill>
                  <a:latin typeface="Cambria" panose="02040503050406030204" pitchFamily="18" charset="0"/>
                  <a:ea typeface="+mn-ea"/>
                  <a:cs typeface="+mn-cs"/>
                </a:rPr>
                <a:t>Sample ML.NET Builder</a:t>
              </a:r>
            </a:p>
          </p:txBody>
        </p:sp>
        <p:grpSp>
          <p:nvGrpSpPr>
            <p:cNvPr id="4" name="Group 17">
              <a:extLst>
                <a:ext uri="{FF2B5EF4-FFF2-40B4-BE49-F238E27FC236}">
                  <a16:creationId xmlns:a16="http://schemas.microsoft.com/office/drawing/2014/main" id="{18F7E8EE-5C89-471B-2B21-10F142776288}"/>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D320D92-879B-A76B-E6EC-38ACE0F48FA5}"/>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709EF4D5-2564-B2E6-1677-9C84C5CFEC5E}"/>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F80F8D93-3AE0-F6E2-AF56-A63335B45D62}"/>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sp>
        <p:nvSpPr>
          <p:cNvPr id="8" name="TextBox 7">
            <a:extLst>
              <a:ext uri="{FF2B5EF4-FFF2-40B4-BE49-F238E27FC236}">
                <a16:creationId xmlns:a16="http://schemas.microsoft.com/office/drawing/2014/main" id="{C7C263D8-04FD-2AD2-F0FE-5E7F08E9ABFF}"/>
              </a:ext>
            </a:extLst>
          </p:cNvPr>
          <p:cNvSpPr txBox="1"/>
          <p:nvPr/>
        </p:nvSpPr>
        <p:spPr>
          <a:xfrm>
            <a:off x="510560" y="855857"/>
            <a:ext cx="7879190" cy="461665"/>
          </a:xfrm>
          <a:prstGeom prst="rect">
            <a:avLst/>
          </a:prstGeom>
          <a:noFill/>
        </p:spPr>
        <p:txBody>
          <a:bodyPr wrap="square">
            <a:spAutoFit/>
          </a:bodyPr>
          <a:lstStyle/>
          <a:p>
            <a:pPr>
              <a:buClrTx/>
              <a:buFontTx/>
              <a:buNone/>
            </a:pPr>
            <a:r>
              <a:rPr lang="en-US" sz="2400" b="1" u="sng" kern="1200">
                <a:solidFill>
                  <a:prstClr val="black"/>
                </a:solidFill>
                <a:latin typeface="Times New Roman" panose="02020603050405020304" pitchFamily="18" charset="0"/>
                <a:ea typeface="+mn-ea"/>
                <a:cs typeface="Times New Roman" panose="02020603050405020304" pitchFamily="18" charset="0"/>
              </a:rPr>
              <a:t>Step 7:</a:t>
            </a:r>
            <a:r>
              <a:rPr lang="en-US" sz="2400" b="1" kern="1200">
                <a:solidFill>
                  <a:prstClr val="black"/>
                </a:solidFill>
                <a:latin typeface="Times New Roman" panose="02020603050405020304" pitchFamily="18" charset="0"/>
                <a:ea typeface="+mn-ea"/>
                <a:cs typeface="Times New Roman" panose="02020603050405020304" pitchFamily="18" charset="0"/>
              </a:rPr>
              <a:t> </a:t>
            </a:r>
            <a:r>
              <a:rPr lang="en-US" sz="2400" kern="1200">
                <a:solidFill>
                  <a:prstClr val="black"/>
                </a:solidFill>
                <a:latin typeface="Times New Roman" panose="02020603050405020304" pitchFamily="18" charset="0"/>
                <a:ea typeface="+mn-ea"/>
                <a:cs typeface="Times New Roman" panose="02020603050405020304" pitchFamily="18" charset="0"/>
              </a:rPr>
              <a:t>Train model</a:t>
            </a:r>
            <a:r>
              <a:rPr lang="en-US" sz="2400" kern="1200">
                <a:solidFill>
                  <a:prstClr val="black"/>
                </a:solidFill>
                <a:latin typeface="Times New Roman" panose="02020603050405020304" pitchFamily="18" charset="0"/>
                <a:ea typeface="+mn-ea"/>
                <a:cs typeface="Times New Roman" panose="02020603050405020304" pitchFamily="18" charset="0"/>
                <a:sym typeface="Wingdings" panose="05000000000000000000" pitchFamily="2" charset="2"/>
              </a:rPr>
              <a:t>Training results</a:t>
            </a:r>
          </a:p>
        </p:txBody>
      </p:sp>
      <p:pic>
        <p:nvPicPr>
          <p:cNvPr id="9" name="Picture 8">
            <a:extLst>
              <a:ext uri="{FF2B5EF4-FFF2-40B4-BE49-F238E27FC236}">
                <a16:creationId xmlns:a16="http://schemas.microsoft.com/office/drawing/2014/main" id="{423718EE-C78E-4583-2B48-B113788AA1AE}"/>
              </a:ext>
            </a:extLst>
          </p:cNvPr>
          <p:cNvPicPr>
            <a:picLocks noChangeAspect="1"/>
          </p:cNvPicPr>
          <p:nvPr/>
        </p:nvPicPr>
        <p:blipFill>
          <a:blip r:embed="rId3"/>
          <a:stretch>
            <a:fillRect/>
          </a:stretch>
        </p:blipFill>
        <p:spPr>
          <a:xfrm>
            <a:off x="845950" y="1344921"/>
            <a:ext cx="11201400" cy="4850759"/>
          </a:xfrm>
          <a:prstGeom prst="rect">
            <a:avLst/>
          </a:prstGeom>
        </p:spPr>
      </p:pic>
    </p:spTree>
    <p:extLst>
      <p:ext uri="{BB962C8B-B14F-4D97-AF65-F5344CB8AC3E}">
        <p14:creationId xmlns:p14="http://schemas.microsoft.com/office/powerpoint/2010/main" val="19040001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AD458A14-7C7D-8D61-B4F1-893EE9CC3606}"/>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A7F9FB82-00A7-344C-6181-3A5AFFF0F937}"/>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715619A5-137F-84C2-E764-2ADBE9D1ADA7}"/>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grpSp>
        <p:nvGrpSpPr>
          <p:cNvPr id="2" name="Group 1">
            <a:extLst>
              <a:ext uri="{FF2B5EF4-FFF2-40B4-BE49-F238E27FC236}">
                <a16:creationId xmlns:a16="http://schemas.microsoft.com/office/drawing/2014/main" id="{D7D83FFD-CDF9-73A4-B51B-E409A55A86CC}"/>
              </a:ext>
            </a:extLst>
          </p:cNvPr>
          <p:cNvGrpSpPr/>
          <p:nvPr/>
        </p:nvGrpSpPr>
        <p:grpSpPr>
          <a:xfrm>
            <a:off x="152400" y="265624"/>
            <a:ext cx="4620576" cy="508000"/>
            <a:chOff x="789624" y="1191463"/>
            <a:chExt cx="4620576" cy="508000"/>
          </a:xfrm>
        </p:grpSpPr>
        <p:sp>
          <p:nvSpPr>
            <p:cNvPr id="3" name="AutoShape 52">
              <a:extLst>
                <a:ext uri="{FF2B5EF4-FFF2-40B4-BE49-F238E27FC236}">
                  <a16:creationId xmlns:a16="http://schemas.microsoft.com/office/drawing/2014/main" id="{E717538B-8454-F166-4905-F0CA7737F526}"/>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buClrTx/>
                <a:buFontTx/>
                <a:buNone/>
              </a:pPr>
              <a:r>
                <a:rPr lang="en-US" sz="2800" b="1" kern="1200" dirty="0">
                  <a:solidFill>
                    <a:prstClr val="black"/>
                  </a:solidFill>
                  <a:latin typeface="Cambria" panose="02040503050406030204" pitchFamily="18" charset="0"/>
                  <a:ea typeface="+mn-ea"/>
                  <a:cs typeface="+mn-cs"/>
                </a:rPr>
                <a:t>Sample ML.NET Builder</a:t>
              </a:r>
            </a:p>
          </p:txBody>
        </p:sp>
        <p:grpSp>
          <p:nvGrpSpPr>
            <p:cNvPr id="4" name="Group 17">
              <a:extLst>
                <a:ext uri="{FF2B5EF4-FFF2-40B4-BE49-F238E27FC236}">
                  <a16:creationId xmlns:a16="http://schemas.microsoft.com/office/drawing/2014/main" id="{3F13F0F1-B76F-79BB-7080-69426E4C55ED}"/>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4C91D113-7266-2337-3AC0-E4108030B391}"/>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78702DAA-7160-0606-FE1B-0D7E2F139A20}"/>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18208274-8D31-193D-4D75-FB893FA8EB0F}"/>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sp>
        <p:nvSpPr>
          <p:cNvPr id="8" name="TextBox 7">
            <a:extLst>
              <a:ext uri="{FF2B5EF4-FFF2-40B4-BE49-F238E27FC236}">
                <a16:creationId xmlns:a16="http://schemas.microsoft.com/office/drawing/2014/main" id="{982CC1CD-2D39-DA06-3119-83448F855F39}"/>
              </a:ext>
            </a:extLst>
          </p:cNvPr>
          <p:cNvSpPr txBox="1"/>
          <p:nvPr/>
        </p:nvSpPr>
        <p:spPr>
          <a:xfrm>
            <a:off x="502810" y="818601"/>
            <a:ext cx="7879190" cy="461665"/>
          </a:xfrm>
          <a:prstGeom prst="rect">
            <a:avLst/>
          </a:prstGeom>
          <a:noFill/>
        </p:spPr>
        <p:txBody>
          <a:bodyPr wrap="square">
            <a:spAutoFit/>
          </a:bodyPr>
          <a:lstStyle/>
          <a:p>
            <a:pPr>
              <a:buClrTx/>
              <a:buFontTx/>
              <a:buNone/>
            </a:pPr>
            <a:r>
              <a:rPr lang="en-US" sz="2400" b="1" u="sng" kern="1200">
                <a:solidFill>
                  <a:prstClr val="black"/>
                </a:solidFill>
                <a:latin typeface="Times New Roman" panose="02020603050405020304" pitchFamily="18" charset="0"/>
                <a:ea typeface="+mn-ea"/>
                <a:cs typeface="Times New Roman" panose="02020603050405020304" pitchFamily="18" charset="0"/>
              </a:rPr>
              <a:t>Step 7:</a:t>
            </a:r>
            <a:r>
              <a:rPr lang="en-US" sz="2400" b="1" kern="1200">
                <a:solidFill>
                  <a:prstClr val="black"/>
                </a:solidFill>
                <a:latin typeface="Times New Roman" panose="02020603050405020304" pitchFamily="18" charset="0"/>
                <a:ea typeface="+mn-ea"/>
                <a:cs typeface="Times New Roman" panose="02020603050405020304" pitchFamily="18" charset="0"/>
              </a:rPr>
              <a:t> </a:t>
            </a:r>
            <a:r>
              <a:rPr lang="en-US" sz="2400" kern="1200">
                <a:solidFill>
                  <a:prstClr val="black"/>
                </a:solidFill>
                <a:latin typeface="Times New Roman" panose="02020603050405020304" pitchFamily="18" charset="0"/>
                <a:ea typeface="+mn-ea"/>
                <a:cs typeface="Times New Roman" panose="02020603050405020304" pitchFamily="18" charset="0"/>
              </a:rPr>
              <a:t>Train model</a:t>
            </a:r>
            <a:r>
              <a:rPr lang="en-US" sz="2400" kern="1200">
                <a:solidFill>
                  <a:prstClr val="black"/>
                </a:solidFill>
                <a:latin typeface="Times New Roman" panose="02020603050405020304" pitchFamily="18" charset="0"/>
                <a:ea typeface="+mn-ea"/>
                <a:cs typeface="Times New Roman" panose="02020603050405020304" pitchFamily="18" charset="0"/>
                <a:sym typeface="Wingdings" panose="05000000000000000000" pitchFamily="2" charset="2"/>
              </a:rPr>
              <a:t>Training results</a:t>
            </a:r>
          </a:p>
        </p:txBody>
      </p:sp>
      <p:pic>
        <p:nvPicPr>
          <p:cNvPr id="9" name="Picture 8">
            <a:extLst>
              <a:ext uri="{FF2B5EF4-FFF2-40B4-BE49-F238E27FC236}">
                <a16:creationId xmlns:a16="http://schemas.microsoft.com/office/drawing/2014/main" id="{48979481-4457-8E08-BA2B-9BFDF5BF6DAA}"/>
              </a:ext>
            </a:extLst>
          </p:cNvPr>
          <p:cNvPicPr>
            <a:picLocks noChangeAspect="1"/>
          </p:cNvPicPr>
          <p:nvPr/>
        </p:nvPicPr>
        <p:blipFill>
          <a:blip r:embed="rId3"/>
          <a:stretch>
            <a:fillRect/>
          </a:stretch>
        </p:blipFill>
        <p:spPr>
          <a:xfrm>
            <a:off x="560799" y="1280266"/>
            <a:ext cx="11070402" cy="4798807"/>
          </a:xfrm>
          <a:prstGeom prst="rect">
            <a:avLst/>
          </a:prstGeom>
        </p:spPr>
      </p:pic>
    </p:spTree>
    <p:extLst>
      <p:ext uri="{BB962C8B-B14F-4D97-AF65-F5344CB8AC3E}">
        <p14:creationId xmlns:p14="http://schemas.microsoft.com/office/powerpoint/2010/main" val="29296306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32C29484-BC1B-6AF6-E87B-5204CCA153E4}"/>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2A4DF209-C67C-06C3-EE4F-CEB7CB2682B4}"/>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5047E047-FBFC-B4C4-4408-AFC5B71AE145}"/>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grpSp>
        <p:nvGrpSpPr>
          <p:cNvPr id="2" name="Group 1">
            <a:extLst>
              <a:ext uri="{FF2B5EF4-FFF2-40B4-BE49-F238E27FC236}">
                <a16:creationId xmlns:a16="http://schemas.microsoft.com/office/drawing/2014/main" id="{53EA1B5A-D093-FA03-A30D-277F5E1B4A32}"/>
              </a:ext>
            </a:extLst>
          </p:cNvPr>
          <p:cNvGrpSpPr/>
          <p:nvPr/>
        </p:nvGrpSpPr>
        <p:grpSpPr>
          <a:xfrm>
            <a:off x="259190" y="288872"/>
            <a:ext cx="4620576" cy="508000"/>
            <a:chOff x="789624" y="1191463"/>
            <a:chExt cx="4620576" cy="508000"/>
          </a:xfrm>
        </p:grpSpPr>
        <p:sp>
          <p:nvSpPr>
            <p:cNvPr id="3" name="AutoShape 52">
              <a:extLst>
                <a:ext uri="{FF2B5EF4-FFF2-40B4-BE49-F238E27FC236}">
                  <a16:creationId xmlns:a16="http://schemas.microsoft.com/office/drawing/2014/main" id="{233E9017-EFD3-F475-BF02-4E87B039F591}"/>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buClrTx/>
                <a:buFontTx/>
                <a:buNone/>
              </a:pPr>
              <a:r>
                <a:rPr lang="en-US" sz="2800" b="1" kern="1200" dirty="0">
                  <a:solidFill>
                    <a:prstClr val="black"/>
                  </a:solidFill>
                  <a:latin typeface="Cambria" panose="02040503050406030204" pitchFamily="18" charset="0"/>
                  <a:ea typeface="+mn-ea"/>
                  <a:cs typeface="+mn-cs"/>
                </a:rPr>
                <a:t>Sample ML.NET Builder</a:t>
              </a:r>
            </a:p>
          </p:txBody>
        </p:sp>
        <p:grpSp>
          <p:nvGrpSpPr>
            <p:cNvPr id="4" name="Group 17">
              <a:extLst>
                <a:ext uri="{FF2B5EF4-FFF2-40B4-BE49-F238E27FC236}">
                  <a16:creationId xmlns:a16="http://schemas.microsoft.com/office/drawing/2014/main" id="{316E00B4-39DF-D981-50ED-4401BD166070}"/>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1870518A-E22A-7BD2-8900-11F6A0D40180}"/>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5D841080-D799-312F-2A34-8B63D3A44D9B}"/>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CA6BBC03-383A-9B4A-E84A-C71FBA72F7E3}"/>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sp>
        <p:nvSpPr>
          <p:cNvPr id="8" name="TextBox 7">
            <a:extLst>
              <a:ext uri="{FF2B5EF4-FFF2-40B4-BE49-F238E27FC236}">
                <a16:creationId xmlns:a16="http://schemas.microsoft.com/office/drawing/2014/main" id="{24156806-3385-807C-BFE2-0075F8598D35}"/>
              </a:ext>
            </a:extLst>
          </p:cNvPr>
          <p:cNvSpPr txBox="1"/>
          <p:nvPr/>
        </p:nvSpPr>
        <p:spPr>
          <a:xfrm>
            <a:off x="609600" y="841849"/>
            <a:ext cx="7879190" cy="461665"/>
          </a:xfrm>
          <a:prstGeom prst="rect">
            <a:avLst/>
          </a:prstGeom>
          <a:noFill/>
        </p:spPr>
        <p:txBody>
          <a:bodyPr wrap="square">
            <a:spAutoFit/>
          </a:bodyPr>
          <a:lstStyle/>
          <a:p>
            <a:pPr>
              <a:buClrTx/>
              <a:buFontTx/>
              <a:buNone/>
            </a:pPr>
            <a:r>
              <a:rPr lang="en-US" sz="2400" b="1" u="sng" kern="1200">
                <a:solidFill>
                  <a:prstClr val="black"/>
                </a:solidFill>
                <a:latin typeface="Times New Roman" panose="02020603050405020304" pitchFamily="18" charset="0"/>
                <a:ea typeface="+mn-ea"/>
                <a:cs typeface="Times New Roman" panose="02020603050405020304" pitchFamily="18" charset="0"/>
              </a:rPr>
              <a:t>Step 8:</a:t>
            </a:r>
            <a:r>
              <a:rPr lang="en-US" sz="2400" b="1" kern="1200">
                <a:solidFill>
                  <a:prstClr val="black"/>
                </a:solidFill>
                <a:latin typeface="Times New Roman" panose="02020603050405020304" pitchFamily="18" charset="0"/>
                <a:ea typeface="+mn-ea"/>
                <a:cs typeface="Times New Roman" panose="02020603050405020304" pitchFamily="18" charset="0"/>
              </a:rPr>
              <a:t> </a:t>
            </a:r>
            <a:r>
              <a:rPr lang="en-US" sz="2400" kern="1200">
                <a:solidFill>
                  <a:prstClr val="black"/>
                </a:solidFill>
                <a:latin typeface="Times New Roman" panose="02020603050405020304" pitchFamily="18" charset="0"/>
                <a:ea typeface="+mn-ea"/>
                <a:cs typeface="Times New Roman" panose="02020603050405020304" pitchFamily="18" charset="0"/>
              </a:rPr>
              <a:t>Evaluate model</a:t>
            </a:r>
            <a:endParaRPr lang="en-US" sz="2400" kern="1200">
              <a:solidFill>
                <a:prstClr val="black"/>
              </a:solidFill>
              <a:latin typeface="Times New Roman" panose="02020603050405020304" pitchFamily="18" charset="0"/>
              <a:ea typeface="+mn-ea"/>
              <a:cs typeface="Times New Roman" panose="02020603050405020304" pitchFamily="18" charset="0"/>
              <a:sym typeface="Wingdings" panose="05000000000000000000" pitchFamily="2" charset="2"/>
            </a:endParaRPr>
          </a:p>
        </p:txBody>
      </p:sp>
      <p:sp>
        <p:nvSpPr>
          <p:cNvPr id="9" name="TextBox 8">
            <a:extLst>
              <a:ext uri="{FF2B5EF4-FFF2-40B4-BE49-F238E27FC236}">
                <a16:creationId xmlns:a16="http://schemas.microsoft.com/office/drawing/2014/main" id="{E63F6DC4-E3E0-D34B-AF54-25AF7601F37C}"/>
              </a:ext>
            </a:extLst>
          </p:cNvPr>
          <p:cNvSpPr txBox="1"/>
          <p:nvPr/>
        </p:nvSpPr>
        <p:spPr>
          <a:xfrm>
            <a:off x="609600" y="1558872"/>
            <a:ext cx="10972800" cy="830997"/>
          </a:xfrm>
          <a:prstGeom prst="rect">
            <a:avLst/>
          </a:prstGeom>
          <a:noFill/>
        </p:spPr>
        <p:txBody>
          <a:bodyPr wrap="square">
            <a:spAutoFit/>
          </a:bodyPr>
          <a:lstStyle/>
          <a:p>
            <a:pPr>
              <a:buClrTx/>
              <a:buFontTx/>
              <a:buNone/>
            </a:pPr>
            <a:r>
              <a:rPr lang="en-US" sz="2400" kern="1200">
                <a:solidFill>
                  <a:prstClr val="black"/>
                </a:solidFill>
                <a:latin typeface="Times New Roman" panose="02020603050405020304" pitchFamily="18" charset="0"/>
                <a:ea typeface="+mn-ea"/>
                <a:cs typeface="Times New Roman" panose="02020603050405020304" pitchFamily="18" charset="0"/>
              </a:rPr>
              <a:t>The Evaluate step shows you the best-performing algorithm and the best accuracy and lets you try out the model in the UI.</a:t>
            </a:r>
          </a:p>
        </p:txBody>
      </p:sp>
      <p:sp>
        <p:nvSpPr>
          <p:cNvPr id="10" name="TextBox 9">
            <a:extLst>
              <a:ext uri="{FF2B5EF4-FFF2-40B4-BE49-F238E27FC236}">
                <a16:creationId xmlns:a16="http://schemas.microsoft.com/office/drawing/2014/main" id="{3FC0E365-328A-ADDC-9ED7-DE8721E85498}"/>
              </a:ext>
            </a:extLst>
          </p:cNvPr>
          <p:cNvSpPr txBox="1"/>
          <p:nvPr/>
        </p:nvSpPr>
        <p:spPr>
          <a:xfrm>
            <a:off x="640190" y="2817959"/>
            <a:ext cx="11277600" cy="1938992"/>
          </a:xfrm>
          <a:prstGeom prst="rect">
            <a:avLst/>
          </a:prstGeom>
          <a:noFill/>
        </p:spPr>
        <p:txBody>
          <a:bodyPr wrap="square">
            <a:spAutoFit/>
          </a:bodyPr>
          <a:lstStyle/>
          <a:p>
            <a:pPr algn="just">
              <a:buClrTx/>
              <a:buFontTx/>
              <a:buNone/>
            </a:pPr>
            <a:r>
              <a:rPr lang="en-US" sz="2400" kern="1200">
                <a:solidFill>
                  <a:prstClr val="black"/>
                </a:solidFill>
                <a:latin typeface="Times New Roman" panose="02020603050405020304" pitchFamily="18" charset="0"/>
                <a:ea typeface="+mn-ea"/>
                <a:cs typeface="Times New Roman" panose="02020603050405020304" pitchFamily="18" charset="0"/>
              </a:rPr>
              <a:t>You can make predictions on sample input in the Try your model section. The textbox is pre-filled with the first line of data from your dataset, but you can change the input and select the Predict button to try out different sentiment predictions.</a:t>
            </a:r>
          </a:p>
          <a:p>
            <a:pPr algn="just">
              <a:buClrTx/>
              <a:buFontTx/>
              <a:buNone/>
            </a:pPr>
            <a:endParaRPr lang="en-US" sz="2400" kern="1200">
              <a:solidFill>
                <a:prstClr val="black"/>
              </a:solidFill>
              <a:latin typeface="Times New Roman" panose="02020603050405020304" pitchFamily="18" charset="0"/>
              <a:ea typeface="+mn-ea"/>
              <a:cs typeface="Times New Roman" panose="02020603050405020304" pitchFamily="18" charset="0"/>
            </a:endParaRPr>
          </a:p>
          <a:p>
            <a:pPr algn="just">
              <a:buClrTx/>
              <a:buFontTx/>
              <a:buNone/>
            </a:pPr>
            <a:r>
              <a:rPr lang="en-US" sz="2400" kern="1200">
                <a:solidFill>
                  <a:prstClr val="black"/>
                </a:solidFill>
                <a:latin typeface="Times New Roman" panose="02020603050405020304" pitchFamily="18" charset="0"/>
                <a:ea typeface="+mn-ea"/>
                <a:cs typeface="Times New Roman" panose="02020603050405020304" pitchFamily="18" charset="0"/>
              </a:rPr>
              <a:t>In this case, 0 means negative sentiment and 1 means positive sentiment.</a:t>
            </a:r>
          </a:p>
        </p:txBody>
      </p:sp>
    </p:spTree>
    <p:extLst>
      <p:ext uri="{BB962C8B-B14F-4D97-AF65-F5344CB8AC3E}">
        <p14:creationId xmlns:p14="http://schemas.microsoft.com/office/powerpoint/2010/main" val="22156586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F23529BC-158C-8F2A-A005-EA016FE34268}"/>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419B16C9-66E2-47B0-0152-AD03F0D8F548}"/>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D5A18A4F-36A6-3FE8-B8E4-C925C4801C3D}"/>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38</a:t>
            </a:fld>
            <a:endParaRPr/>
          </a:p>
        </p:txBody>
      </p:sp>
      <p:grpSp>
        <p:nvGrpSpPr>
          <p:cNvPr id="2" name="Group 1">
            <a:extLst>
              <a:ext uri="{FF2B5EF4-FFF2-40B4-BE49-F238E27FC236}">
                <a16:creationId xmlns:a16="http://schemas.microsoft.com/office/drawing/2014/main" id="{C18AD894-9AD4-FBBF-9667-696006EB6BA2}"/>
              </a:ext>
            </a:extLst>
          </p:cNvPr>
          <p:cNvGrpSpPr/>
          <p:nvPr/>
        </p:nvGrpSpPr>
        <p:grpSpPr>
          <a:xfrm>
            <a:off x="175648" y="288243"/>
            <a:ext cx="4620576" cy="508000"/>
            <a:chOff x="789624" y="1191463"/>
            <a:chExt cx="4620576" cy="508000"/>
          </a:xfrm>
        </p:grpSpPr>
        <p:sp>
          <p:nvSpPr>
            <p:cNvPr id="3" name="AutoShape 52">
              <a:extLst>
                <a:ext uri="{FF2B5EF4-FFF2-40B4-BE49-F238E27FC236}">
                  <a16:creationId xmlns:a16="http://schemas.microsoft.com/office/drawing/2014/main" id="{027B79CB-9D1E-C632-59D4-F89CC5A77045}"/>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buClrTx/>
                <a:buFontTx/>
                <a:buNone/>
              </a:pPr>
              <a:r>
                <a:rPr lang="en-US" sz="2800" b="1" kern="1200" dirty="0">
                  <a:solidFill>
                    <a:prstClr val="black"/>
                  </a:solidFill>
                  <a:latin typeface="Cambria" panose="02040503050406030204" pitchFamily="18" charset="0"/>
                  <a:ea typeface="+mn-ea"/>
                  <a:cs typeface="+mn-cs"/>
                </a:rPr>
                <a:t>Sample ML.NET Builder</a:t>
              </a:r>
            </a:p>
          </p:txBody>
        </p:sp>
        <p:grpSp>
          <p:nvGrpSpPr>
            <p:cNvPr id="4" name="Group 17">
              <a:extLst>
                <a:ext uri="{FF2B5EF4-FFF2-40B4-BE49-F238E27FC236}">
                  <a16:creationId xmlns:a16="http://schemas.microsoft.com/office/drawing/2014/main" id="{1A3E0BAD-2BFC-1109-2E44-D563E63E3AC3}"/>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72414C1F-994A-A3AA-8BAA-4F2A450C2A8D}"/>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BEDD17C6-893A-19B0-0B23-945D5ABBFE26}"/>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C26B7E7C-B13B-793A-24C2-D40984A1526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sp>
        <p:nvSpPr>
          <p:cNvPr id="8" name="TextBox 7">
            <a:extLst>
              <a:ext uri="{FF2B5EF4-FFF2-40B4-BE49-F238E27FC236}">
                <a16:creationId xmlns:a16="http://schemas.microsoft.com/office/drawing/2014/main" id="{3C5F65AC-F78D-B330-0D1C-D00088228064}"/>
              </a:ext>
            </a:extLst>
          </p:cNvPr>
          <p:cNvSpPr txBox="1"/>
          <p:nvPr/>
        </p:nvSpPr>
        <p:spPr>
          <a:xfrm>
            <a:off x="526058" y="841220"/>
            <a:ext cx="7879190" cy="461665"/>
          </a:xfrm>
          <a:prstGeom prst="rect">
            <a:avLst/>
          </a:prstGeom>
          <a:noFill/>
        </p:spPr>
        <p:txBody>
          <a:bodyPr wrap="square">
            <a:spAutoFit/>
          </a:bodyPr>
          <a:lstStyle/>
          <a:p>
            <a:pPr>
              <a:buClrTx/>
              <a:buFontTx/>
              <a:buNone/>
            </a:pPr>
            <a:r>
              <a:rPr lang="en-US" sz="2400" b="1" u="sng" kern="1200">
                <a:solidFill>
                  <a:prstClr val="black"/>
                </a:solidFill>
                <a:latin typeface="Times New Roman" panose="02020603050405020304" pitchFamily="18" charset="0"/>
                <a:ea typeface="+mn-ea"/>
                <a:cs typeface="Times New Roman" panose="02020603050405020304" pitchFamily="18" charset="0"/>
              </a:rPr>
              <a:t>Step 8:</a:t>
            </a:r>
            <a:r>
              <a:rPr lang="en-US" sz="2400" b="1" kern="1200">
                <a:solidFill>
                  <a:prstClr val="black"/>
                </a:solidFill>
                <a:latin typeface="Times New Roman" panose="02020603050405020304" pitchFamily="18" charset="0"/>
                <a:ea typeface="+mn-ea"/>
                <a:cs typeface="Times New Roman" panose="02020603050405020304" pitchFamily="18" charset="0"/>
              </a:rPr>
              <a:t> </a:t>
            </a:r>
            <a:r>
              <a:rPr lang="en-US" sz="2400" kern="1200">
                <a:solidFill>
                  <a:prstClr val="black"/>
                </a:solidFill>
                <a:latin typeface="Times New Roman" panose="02020603050405020304" pitchFamily="18" charset="0"/>
                <a:ea typeface="+mn-ea"/>
                <a:cs typeface="Times New Roman" panose="02020603050405020304" pitchFamily="18" charset="0"/>
              </a:rPr>
              <a:t>Evaluate model</a:t>
            </a:r>
            <a:endParaRPr lang="en-US" sz="2400" kern="1200">
              <a:solidFill>
                <a:prstClr val="black"/>
              </a:solidFill>
              <a:latin typeface="Times New Roman" panose="02020603050405020304" pitchFamily="18" charset="0"/>
              <a:ea typeface="+mn-ea"/>
              <a:cs typeface="Times New Roman" panose="02020603050405020304" pitchFamily="18" charset="0"/>
              <a:sym typeface="Wingdings" panose="05000000000000000000" pitchFamily="2" charset="2"/>
            </a:endParaRPr>
          </a:p>
        </p:txBody>
      </p:sp>
      <p:pic>
        <p:nvPicPr>
          <p:cNvPr id="9" name="Picture 8">
            <a:extLst>
              <a:ext uri="{FF2B5EF4-FFF2-40B4-BE49-F238E27FC236}">
                <a16:creationId xmlns:a16="http://schemas.microsoft.com/office/drawing/2014/main" id="{E33C563D-8952-1ACD-44E9-74EC17AE3530}"/>
              </a:ext>
            </a:extLst>
          </p:cNvPr>
          <p:cNvPicPr>
            <a:picLocks noChangeAspect="1"/>
          </p:cNvPicPr>
          <p:nvPr/>
        </p:nvPicPr>
        <p:blipFill rotWithShape="1">
          <a:blip r:embed="rId3"/>
          <a:srcRect b="7231"/>
          <a:stretch/>
        </p:blipFill>
        <p:spPr>
          <a:xfrm>
            <a:off x="1547248" y="1302885"/>
            <a:ext cx="9601200" cy="5010152"/>
          </a:xfrm>
          <a:prstGeom prst="rect">
            <a:avLst/>
          </a:prstGeom>
        </p:spPr>
      </p:pic>
    </p:spTree>
    <p:extLst>
      <p:ext uri="{BB962C8B-B14F-4D97-AF65-F5344CB8AC3E}">
        <p14:creationId xmlns:p14="http://schemas.microsoft.com/office/powerpoint/2010/main" val="18126011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071A6E66-0F86-A052-2DCE-DA61703AB5BA}"/>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B4AE608D-7990-6EC3-2FC6-90280F3F7846}"/>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B5B0702C-BC2A-12BC-FE20-3F06F4627D59}"/>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39</a:t>
            </a:fld>
            <a:endParaRPr/>
          </a:p>
        </p:txBody>
      </p:sp>
      <p:pic>
        <p:nvPicPr>
          <p:cNvPr id="2" name="Picture 1">
            <a:extLst>
              <a:ext uri="{FF2B5EF4-FFF2-40B4-BE49-F238E27FC236}">
                <a16:creationId xmlns:a16="http://schemas.microsoft.com/office/drawing/2014/main" id="{8C665F27-B418-CA17-7031-49096A20AE86}"/>
              </a:ext>
            </a:extLst>
          </p:cNvPr>
          <p:cNvPicPr>
            <a:picLocks noChangeAspect="1"/>
          </p:cNvPicPr>
          <p:nvPr/>
        </p:nvPicPr>
        <p:blipFill rotWithShape="1">
          <a:blip r:embed="rId3"/>
          <a:srcRect b="7688"/>
          <a:stretch/>
        </p:blipFill>
        <p:spPr>
          <a:xfrm>
            <a:off x="1715146" y="1298501"/>
            <a:ext cx="9448800" cy="4906365"/>
          </a:xfrm>
          <a:prstGeom prst="rect">
            <a:avLst/>
          </a:prstGeom>
        </p:spPr>
      </p:pic>
      <p:grpSp>
        <p:nvGrpSpPr>
          <p:cNvPr id="3" name="Group 2">
            <a:extLst>
              <a:ext uri="{FF2B5EF4-FFF2-40B4-BE49-F238E27FC236}">
                <a16:creationId xmlns:a16="http://schemas.microsoft.com/office/drawing/2014/main" id="{0421BA0C-AE51-B62F-4434-04C97234763D}"/>
              </a:ext>
            </a:extLst>
          </p:cNvPr>
          <p:cNvGrpSpPr/>
          <p:nvPr/>
        </p:nvGrpSpPr>
        <p:grpSpPr>
          <a:xfrm>
            <a:off x="191146" y="274833"/>
            <a:ext cx="4620576" cy="508000"/>
            <a:chOff x="789624" y="1191463"/>
            <a:chExt cx="4620576" cy="508000"/>
          </a:xfrm>
        </p:grpSpPr>
        <p:sp>
          <p:nvSpPr>
            <p:cNvPr id="4" name="AutoShape 52">
              <a:extLst>
                <a:ext uri="{FF2B5EF4-FFF2-40B4-BE49-F238E27FC236}">
                  <a16:creationId xmlns:a16="http://schemas.microsoft.com/office/drawing/2014/main" id="{988C4F45-3DD5-C995-2B91-B846A752E880}"/>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buClrTx/>
                <a:buFontTx/>
                <a:buNone/>
              </a:pPr>
              <a:r>
                <a:rPr lang="en-US" sz="2800" b="1" kern="1200" dirty="0">
                  <a:solidFill>
                    <a:prstClr val="black"/>
                  </a:solidFill>
                  <a:latin typeface="Cambria" panose="02040503050406030204" pitchFamily="18" charset="0"/>
                  <a:ea typeface="+mn-ea"/>
                  <a:cs typeface="+mn-cs"/>
                </a:rPr>
                <a:t>Sample ML.NET Builder</a:t>
              </a:r>
            </a:p>
          </p:txBody>
        </p:sp>
        <p:grpSp>
          <p:nvGrpSpPr>
            <p:cNvPr id="5" name="Group 17">
              <a:extLst>
                <a:ext uri="{FF2B5EF4-FFF2-40B4-BE49-F238E27FC236}">
                  <a16:creationId xmlns:a16="http://schemas.microsoft.com/office/drawing/2014/main" id="{23576A22-41C9-4E0E-B555-2210E37A4633}"/>
                </a:ext>
              </a:extLst>
            </p:cNvPr>
            <p:cNvGrpSpPr>
              <a:grpSpLocks/>
            </p:cNvGrpSpPr>
            <p:nvPr/>
          </p:nvGrpSpPr>
          <p:grpSpPr bwMode="auto">
            <a:xfrm>
              <a:off x="789624" y="1295400"/>
              <a:ext cx="353376" cy="272472"/>
              <a:chOff x="1110" y="2656"/>
              <a:chExt cx="1549" cy="1351"/>
            </a:xfrm>
          </p:grpSpPr>
          <p:sp>
            <p:nvSpPr>
              <p:cNvPr id="6" name="AutoShape 18">
                <a:extLst>
                  <a:ext uri="{FF2B5EF4-FFF2-40B4-BE49-F238E27FC236}">
                    <a16:creationId xmlns:a16="http://schemas.microsoft.com/office/drawing/2014/main" id="{E1CD382E-CC0E-E070-1E9F-6F65189F5B38}"/>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19">
                <a:extLst>
                  <a:ext uri="{FF2B5EF4-FFF2-40B4-BE49-F238E27FC236}">
                    <a16:creationId xmlns:a16="http://schemas.microsoft.com/office/drawing/2014/main" id="{9AE55194-2717-3E6A-D2C9-82F71DA9D337}"/>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8" name="AutoShape 20">
                <a:extLst>
                  <a:ext uri="{FF2B5EF4-FFF2-40B4-BE49-F238E27FC236}">
                    <a16:creationId xmlns:a16="http://schemas.microsoft.com/office/drawing/2014/main" id="{7C203F0C-3F7D-E120-79FC-6BD1B18ED4A3}"/>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sp>
        <p:nvSpPr>
          <p:cNvPr id="9" name="TextBox 8">
            <a:extLst>
              <a:ext uri="{FF2B5EF4-FFF2-40B4-BE49-F238E27FC236}">
                <a16:creationId xmlns:a16="http://schemas.microsoft.com/office/drawing/2014/main" id="{9E6C4878-F2F9-A4E9-AD12-22AC59981EE0}"/>
              </a:ext>
            </a:extLst>
          </p:cNvPr>
          <p:cNvSpPr txBox="1"/>
          <p:nvPr/>
        </p:nvSpPr>
        <p:spPr>
          <a:xfrm>
            <a:off x="541556" y="827810"/>
            <a:ext cx="7879190" cy="461665"/>
          </a:xfrm>
          <a:prstGeom prst="rect">
            <a:avLst/>
          </a:prstGeom>
          <a:noFill/>
        </p:spPr>
        <p:txBody>
          <a:bodyPr wrap="square">
            <a:spAutoFit/>
          </a:bodyPr>
          <a:lstStyle/>
          <a:p>
            <a:pPr>
              <a:buClrTx/>
              <a:buFontTx/>
              <a:buNone/>
            </a:pPr>
            <a:r>
              <a:rPr lang="en-US" sz="2400" b="1" u="sng" kern="1200">
                <a:solidFill>
                  <a:prstClr val="black"/>
                </a:solidFill>
                <a:latin typeface="Times New Roman" panose="02020603050405020304" pitchFamily="18" charset="0"/>
                <a:ea typeface="+mn-ea"/>
                <a:cs typeface="Times New Roman" panose="02020603050405020304" pitchFamily="18" charset="0"/>
              </a:rPr>
              <a:t>Step 8:</a:t>
            </a:r>
            <a:r>
              <a:rPr lang="en-US" sz="2400" b="1" kern="1200">
                <a:solidFill>
                  <a:prstClr val="black"/>
                </a:solidFill>
                <a:latin typeface="Times New Roman" panose="02020603050405020304" pitchFamily="18" charset="0"/>
                <a:ea typeface="+mn-ea"/>
                <a:cs typeface="Times New Roman" panose="02020603050405020304" pitchFamily="18" charset="0"/>
              </a:rPr>
              <a:t> </a:t>
            </a:r>
            <a:r>
              <a:rPr lang="en-US" sz="2400" kern="1200">
                <a:solidFill>
                  <a:prstClr val="black"/>
                </a:solidFill>
                <a:latin typeface="Times New Roman" panose="02020603050405020304" pitchFamily="18" charset="0"/>
                <a:ea typeface="+mn-ea"/>
                <a:cs typeface="Times New Roman" panose="02020603050405020304" pitchFamily="18" charset="0"/>
              </a:rPr>
              <a:t>Evaluate model</a:t>
            </a:r>
            <a:endParaRPr lang="en-US" sz="2400" kern="1200">
              <a:solidFill>
                <a:prstClr val="black"/>
              </a:solidFill>
              <a:latin typeface="Times New Roman" panose="02020603050405020304" pitchFamily="18" charset="0"/>
              <a:ea typeface="+mn-ea"/>
              <a:cs typeface="Times New Roman" panose="02020603050405020304" pitchFamily="18" charset="0"/>
              <a:sym typeface="Wingdings" panose="05000000000000000000" pitchFamily="2" charset="2"/>
            </a:endParaRPr>
          </a:p>
        </p:txBody>
      </p:sp>
      <p:sp>
        <p:nvSpPr>
          <p:cNvPr id="10" name="Rectangle 9">
            <a:extLst>
              <a:ext uri="{FF2B5EF4-FFF2-40B4-BE49-F238E27FC236}">
                <a16:creationId xmlns:a16="http://schemas.microsoft.com/office/drawing/2014/main" id="{B7C8966A-EDEB-D8B9-6B0B-620E093FBE32}"/>
              </a:ext>
            </a:extLst>
          </p:cNvPr>
          <p:cNvSpPr/>
          <p:nvPr/>
        </p:nvSpPr>
        <p:spPr>
          <a:xfrm>
            <a:off x="6439546" y="3602233"/>
            <a:ext cx="1143000" cy="1066800"/>
          </a:xfrm>
          <a:prstGeom prst="rect">
            <a:avLst/>
          </a:prstGeom>
          <a:noFill/>
          <a:ln w="25400" cap="flat" cmpd="sng" algn="ctr">
            <a:solidFill>
              <a:srgbClr val="00206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1" name="Connector: Elbow 10">
            <a:extLst>
              <a:ext uri="{FF2B5EF4-FFF2-40B4-BE49-F238E27FC236}">
                <a16:creationId xmlns:a16="http://schemas.microsoft.com/office/drawing/2014/main" id="{44F4FA43-41A3-7A56-A5E6-3DE9D56139BB}"/>
              </a:ext>
            </a:extLst>
          </p:cNvPr>
          <p:cNvCxnSpPr>
            <a:cxnSpLocks/>
          </p:cNvCxnSpPr>
          <p:nvPr/>
        </p:nvCxnSpPr>
        <p:spPr>
          <a:xfrm>
            <a:off x="4180467" y="4516633"/>
            <a:ext cx="2286000" cy="76200"/>
          </a:xfrm>
          <a:prstGeom prst="bentConnector3">
            <a:avLst>
              <a:gd name="adj1" fmla="val 419"/>
            </a:avLst>
          </a:prstGeom>
          <a:noFill/>
          <a:ln w="38100" cap="flat" cmpd="sng" algn="ctr">
            <a:solidFill>
              <a:srgbClr val="002060"/>
            </a:solidFill>
            <a:prstDash val="solid"/>
            <a:tailEnd type="triangle"/>
          </a:ln>
          <a:effectLst/>
        </p:spPr>
      </p:cxnSp>
    </p:spTree>
    <p:extLst>
      <p:ext uri="{BB962C8B-B14F-4D97-AF65-F5344CB8AC3E}">
        <p14:creationId xmlns:p14="http://schemas.microsoft.com/office/powerpoint/2010/main" val="3447659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660F2659-ED73-F01A-1797-E433D51590B8}"/>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4D3E454F-7541-8A15-21B0-3885B7EC62A5}"/>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11385447-BA4C-CF78-F22B-DAAB0D3345B3}"/>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grpSp>
        <p:nvGrpSpPr>
          <p:cNvPr id="2" name="Group 1">
            <a:extLst>
              <a:ext uri="{FF2B5EF4-FFF2-40B4-BE49-F238E27FC236}">
                <a16:creationId xmlns:a16="http://schemas.microsoft.com/office/drawing/2014/main" id="{E79FCCC8-4FF0-6D45-D370-590C81482E01}"/>
              </a:ext>
            </a:extLst>
          </p:cNvPr>
          <p:cNvGrpSpPr/>
          <p:nvPr/>
        </p:nvGrpSpPr>
        <p:grpSpPr>
          <a:xfrm>
            <a:off x="330631" y="330532"/>
            <a:ext cx="4620576" cy="508000"/>
            <a:chOff x="789624" y="1191463"/>
            <a:chExt cx="4620576" cy="508000"/>
          </a:xfrm>
        </p:grpSpPr>
        <p:sp>
          <p:nvSpPr>
            <p:cNvPr id="3" name="AutoShape 52">
              <a:extLst>
                <a:ext uri="{FF2B5EF4-FFF2-40B4-BE49-F238E27FC236}">
                  <a16:creationId xmlns:a16="http://schemas.microsoft.com/office/drawing/2014/main" id="{1906C03D-2CEE-855A-282D-12CD5B1C056E}"/>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buClrTx/>
                <a:buFontTx/>
                <a:buNone/>
              </a:pPr>
              <a:r>
                <a:rPr lang="en-US" sz="2800" b="1" kern="1200" dirty="0">
                  <a:solidFill>
                    <a:prstClr val="black"/>
                  </a:solidFill>
                  <a:latin typeface="Cambria" panose="02040503050406030204" pitchFamily="18" charset="0"/>
                  <a:ea typeface="+mn-ea"/>
                  <a:cs typeface="+mn-cs"/>
                </a:rPr>
                <a:t>Introduction ML.NET</a:t>
              </a:r>
              <a:endParaRPr lang="en-US" sz="2800" b="1" dirty="0">
                <a:latin typeface="Cambria" panose="02040503050406030204" pitchFamily="18" charset="0"/>
                <a:ea typeface="+mn-ea"/>
                <a:cs typeface="+mn-cs"/>
              </a:endParaRPr>
            </a:p>
          </p:txBody>
        </p:sp>
        <p:grpSp>
          <p:nvGrpSpPr>
            <p:cNvPr id="4" name="Group 17">
              <a:extLst>
                <a:ext uri="{FF2B5EF4-FFF2-40B4-BE49-F238E27FC236}">
                  <a16:creationId xmlns:a16="http://schemas.microsoft.com/office/drawing/2014/main" id="{2071DE4F-ADBF-8847-C92B-A5569B893538}"/>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78DFDCD0-D70D-8CAE-B681-F914D9804641}"/>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BD38224D-49BC-6CD4-05CE-0DA114B5FE82}"/>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3F1E377F-BDDA-28B9-94AF-61141B66FC51}"/>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pic>
        <p:nvPicPr>
          <p:cNvPr id="8" name="Picture 2" descr="https://duythanhcse.files.wordpress.com/2022/02/ml.net-workflow-2.png?w=540">
            <a:extLst>
              <a:ext uri="{FF2B5EF4-FFF2-40B4-BE49-F238E27FC236}">
                <a16:creationId xmlns:a16="http://schemas.microsoft.com/office/drawing/2014/main" id="{C7CA608F-7102-C45C-5690-99303DB254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431" y="731872"/>
            <a:ext cx="3262173" cy="515302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2B84A8AA-F4E1-A252-5B28-C9EA140BA211}"/>
              </a:ext>
            </a:extLst>
          </p:cNvPr>
          <p:cNvSpPr/>
          <p:nvPr/>
        </p:nvSpPr>
        <p:spPr>
          <a:xfrm>
            <a:off x="774019" y="996127"/>
            <a:ext cx="3886200" cy="430887"/>
          </a:xfrm>
          <a:prstGeom prst="rect">
            <a:avLst/>
          </a:prstGeom>
        </p:spPr>
        <p:txBody>
          <a:bodyPr wrap="square">
            <a:spAutoFit/>
          </a:bodyPr>
          <a:lstStyle/>
          <a:p>
            <a:pPr marL="342900" indent="-342900" algn="just">
              <a:buClrTx/>
              <a:buFont typeface="Wingdings" panose="05000000000000000000" pitchFamily="2" charset="2"/>
              <a:buChar char="v"/>
            </a:pPr>
            <a:r>
              <a:rPr lang="en-US" sz="2200" b="1" kern="1200" dirty="0">
                <a:solidFill>
                  <a:prstClr val="black"/>
                </a:solidFill>
                <a:latin typeface="Cambria" panose="02040503050406030204" pitchFamily="18" charset="0"/>
                <a:ea typeface="Cambria" panose="02040503050406030204" pitchFamily="18" charset="0"/>
                <a:cs typeface="+mn-cs"/>
              </a:rPr>
              <a:t>Code workflow</a:t>
            </a:r>
          </a:p>
        </p:txBody>
      </p:sp>
      <p:sp>
        <p:nvSpPr>
          <p:cNvPr id="10" name="Rectangle 9">
            <a:extLst>
              <a:ext uri="{FF2B5EF4-FFF2-40B4-BE49-F238E27FC236}">
                <a16:creationId xmlns:a16="http://schemas.microsoft.com/office/drawing/2014/main" id="{BD3A5AD3-1EBF-E053-1DEF-877C8F240606}"/>
              </a:ext>
            </a:extLst>
          </p:cNvPr>
          <p:cNvSpPr/>
          <p:nvPr/>
        </p:nvSpPr>
        <p:spPr>
          <a:xfrm>
            <a:off x="774019" y="1524332"/>
            <a:ext cx="7391400" cy="4801314"/>
          </a:xfrm>
          <a:prstGeom prst="rect">
            <a:avLst/>
          </a:prstGeom>
        </p:spPr>
        <p:txBody>
          <a:bodyPr wrap="square">
            <a:spAutoFit/>
          </a:bodyPr>
          <a:lstStyle/>
          <a:p>
            <a:pPr algn="just">
              <a:buClrTx/>
              <a:buFontTx/>
              <a:buNone/>
            </a:pPr>
            <a:r>
              <a:rPr lang="en-US" sz="2200" kern="1200" dirty="0">
                <a:solidFill>
                  <a:srgbClr val="161616"/>
                </a:solidFill>
                <a:latin typeface="Cambria" panose="02040503050406030204" pitchFamily="18" charset="0"/>
                <a:ea typeface="Cambria" panose="02040503050406030204" pitchFamily="18" charset="0"/>
                <a:cs typeface="+mn-cs"/>
              </a:rPr>
              <a:t>The following diagram represents the application code structure, as well as the iterative process of model development:</a:t>
            </a:r>
          </a:p>
          <a:p>
            <a:pPr algn="just">
              <a:lnSpc>
                <a:spcPct val="150000"/>
              </a:lnSpc>
              <a:buClrTx/>
              <a:buFont typeface="Arial" panose="020B0604020202020204" pitchFamily="34" charset="0"/>
              <a:buChar char="•"/>
            </a:pPr>
            <a:r>
              <a:rPr lang="en-US" sz="2000" kern="1200" dirty="0">
                <a:solidFill>
                  <a:srgbClr val="161616"/>
                </a:solidFill>
                <a:latin typeface="Cambria" panose="02040503050406030204" pitchFamily="18" charset="0"/>
                <a:ea typeface="Cambria" panose="02040503050406030204" pitchFamily="18" charset="0"/>
                <a:cs typeface="+mn-cs"/>
              </a:rPr>
              <a:t>Collect and load training data into an </a:t>
            </a:r>
            <a:r>
              <a:rPr lang="en-US" sz="2000" b="1" kern="1200" dirty="0" err="1">
                <a:solidFill>
                  <a:srgbClr val="161616"/>
                </a:solidFill>
                <a:latin typeface="Cambria" panose="02040503050406030204" pitchFamily="18" charset="0"/>
                <a:ea typeface="Cambria" panose="02040503050406030204" pitchFamily="18" charset="0"/>
                <a:cs typeface="+mn-cs"/>
              </a:rPr>
              <a:t>IDataView</a:t>
            </a:r>
            <a:r>
              <a:rPr lang="en-US" sz="2000" kern="1200" dirty="0">
                <a:solidFill>
                  <a:srgbClr val="161616"/>
                </a:solidFill>
                <a:latin typeface="Cambria" panose="02040503050406030204" pitchFamily="18" charset="0"/>
                <a:ea typeface="Cambria" panose="02040503050406030204" pitchFamily="18" charset="0"/>
                <a:cs typeface="+mn-cs"/>
              </a:rPr>
              <a:t> object</a:t>
            </a:r>
          </a:p>
          <a:p>
            <a:pPr algn="just">
              <a:lnSpc>
                <a:spcPct val="150000"/>
              </a:lnSpc>
              <a:buClrTx/>
              <a:buFont typeface="Arial" panose="020B0604020202020204" pitchFamily="34" charset="0"/>
              <a:buChar char="•"/>
            </a:pPr>
            <a:r>
              <a:rPr lang="en-US" sz="2000" kern="1200" dirty="0">
                <a:solidFill>
                  <a:srgbClr val="161616"/>
                </a:solidFill>
                <a:latin typeface="Cambria" panose="02040503050406030204" pitchFamily="18" charset="0"/>
                <a:ea typeface="Cambria" panose="02040503050406030204" pitchFamily="18" charset="0"/>
                <a:cs typeface="+mn-cs"/>
              </a:rPr>
              <a:t>Specify a pipeline of operations to extract features and apply a machine learning algorithm</a:t>
            </a:r>
          </a:p>
          <a:p>
            <a:pPr algn="just">
              <a:lnSpc>
                <a:spcPct val="150000"/>
              </a:lnSpc>
              <a:buClrTx/>
              <a:buFont typeface="Arial" panose="020B0604020202020204" pitchFamily="34" charset="0"/>
              <a:buChar char="•"/>
            </a:pPr>
            <a:r>
              <a:rPr lang="en-US" sz="2000" kern="1200" dirty="0">
                <a:solidFill>
                  <a:srgbClr val="161616"/>
                </a:solidFill>
                <a:latin typeface="Cambria" panose="02040503050406030204" pitchFamily="18" charset="0"/>
                <a:ea typeface="Cambria" panose="02040503050406030204" pitchFamily="18" charset="0"/>
                <a:cs typeface="+mn-cs"/>
              </a:rPr>
              <a:t>Train a model by calling </a:t>
            </a:r>
            <a:r>
              <a:rPr lang="en-US" sz="2000" b="1" kern="1200" dirty="0">
                <a:solidFill>
                  <a:srgbClr val="161616"/>
                </a:solidFill>
                <a:latin typeface="Cambria" panose="02040503050406030204" pitchFamily="18" charset="0"/>
                <a:ea typeface="Cambria" panose="02040503050406030204" pitchFamily="18" charset="0"/>
                <a:cs typeface="+mn-cs"/>
              </a:rPr>
              <a:t>Fit()</a:t>
            </a:r>
            <a:r>
              <a:rPr lang="en-US" sz="2000" kern="1200" dirty="0">
                <a:solidFill>
                  <a:srgbClr val="161616"/>
                </a:solidFill>
                <a:latin typeface="Cambria" panose="02040503050406030204" pitchFamily="18" charset="0"/>
                <a:ea typeface="Cambria" panose="02040503050406030204" pitchFamily="18" charset="0"/>
                <a:cs typeface="+mn-cs"/>
              </a:rPr>
              <a:t> on the pipeline</a:t>
            </a:r>
          </a:p>
          <a:p>
            <a:pPr algn="just">
              <a:lnSpc>
                <a:spcPct val="150000"/>
              </a:lnSpc>
              <a:buClrTx/>
              <a:buFont typeface="Arial" panose="020B0604020202020204" pitchFamily="34" charset="0"/>
              <a:buChar char="•"/>
            </a:pPr>
            <a:r>
              <a:rPr lang="en-US" sz="2000" kern="1200" dirty="0">
                <a:solidFill>
                  <a:srgbClr val="161616"/>
                </a:solidFill>
                <a:latin typeface="Cambria" panose="02040503050406030204" pitchFamily="18" charset="0"/>
                <a:ea typeface="Cambria" panose="02040503050406030204" pitchFamily="18" charset="0"/>
                <a:cs typeface="+mn-cs"/>
              </a:rPr>
              <a:t>Evaluate the model and iterate to improve</a:t>
            </a:r>
          </a:p>
          <a:p>
            <a:pPr algn="just">
              <a:lnSpc>
                <a:spcPct val="150000"/>
              </a:lnSpc>
              <a:buClrTx/>
              <a:buFont typeface="Arial" panose="020B0604020202020204" pitchFamily="34" charset="0"/>
              <a:buChar char="•"/>
            </a:pPr>
            <a:r>
              <a:rPr lang="en-US" sz="2000" kern="1200" dirty="0">
                <a:solidFill>
                  <a:srgbClr val="161616"/>
                </a:solidFill>
                <a:latin typeface="Cambria" panose="02040503050406030204" pitchFamily="18" charset="0"/>
                <a:ea typeface="Cambria" panose="02040503050406030204" pitchFamily="18" charset="0"/>
                <a:cs typeface="+mn-cs"/>
              </a:rPr>
              <a:t>Save the model into binary format, for use in an application</a:t>
            </a:r>
          </a:p>
          <a:p>
            <a:pPr algn="just">
              <a:lnSpc>
                <a:spcPct val="150000"/>
              </a:lnSpc>
              <a:buClrTx/>
              <a:buFont typeface="Arial" panose="020B0604020202020204" pitchFamily="34" charset="0"/>
              <a:buChar char="•"/>
            </a:pPr>
            <a:r>
              <a:rPr lang="en-US" sz="2000" kern="1200" dirty="0">
                <a:solidFill>
                  <a:srgbClr val="161616"/>
                </a:solidFill>
                <a:latin typeface="Cambria" panose="02040503050406030204" pitchFamily="18" charset="0"/>
                <a:ea typeface="Cambria" panose="02040503050406030204" pitchFamily="18" charset="0"/>
                <a:cs typeface="+mn-cs"/>
              </a:rPr>
              <a:t>Load the model back into an </a:t>
            </a:r>
            <a:r>
              <a:rPr lang="en-US" sz="2000" b="1" kern="1200" dirty="0" err="1">
                <a:solidFill>
                  <a:srgbClr val="161616"/>
                </a:solidFill>
                <a:latin typeface="Cambria" panose="02040503050406030204" pitchFamily="18" charset="0"/>
                <a:ea typeface="Cambria" panose="02040503050406030204" pitchFamily="18" charset="0"/>
                <a:cs typeface="+mn-cs"/>
              </a:rPr>
              <a:t>ITransformer</a:t>
            </a:r>
            <a:r>
              <a:rPr lang="en-US" sz="2000" kern="1200" dirty="0">
                <a:solidFill>
                  <a:srgbClr val="161616"/>
                </a:solidFill>
                <a:latin typeface="Cambria" panose="02040503050406030204" pitchFamily="18" charset="0"/>
                <a:ea typeface="Cambria" panose="02040503050406030204" pitchFamily="18" charset="0"/>
                <a:cs typeface="+mn-cs"/>
              </a:rPr>
              <a:t> object</a:t>
            </a:r>
          </a:p>
          <a:p>
            <a:pPr>
              <a:lnSpc>
                <a:spcPct val="150000"/>
              </a:lnSpc>
              <a:buClrTx/>
              <a:buFont typeface="Arial" panose="020B0604020202020204" pitchFamily="34" charset="0"/>
              <a:buChar char="•"/>
            </a:pPr>
            <a:r>
              <a:rPr lang="en-US" sz="2000" kern="1200" dirty="0">
                <a:solidFill>
                  <a:srgbClr val="161616"/>
                </a:solidFill>
                <a:latin typeface="Cambria" panose="02040503050406030204" pitchFamily="18" charset="0"/>
                <a:ea typeface="Cambria" panose="02040503050406030204" pitchFamily="18" charset="0"/>
                <a:cs typeface="+mn-cs"/>
              </a:rPr>
              <a:t>Make predictions by calling </a:t>
            </a:r>
            <a:r>
              <a:rPr lang="en-US" sz="2000" b="1" kern="1200" dirty="0" err="1">
                <a:solidFill>
                  <a:srgbClr val="161616"/>
                </a:solidFill>
                <a:latin typeface="Cambria" panose="02040503050406030204" pitchFamily="18" charset="0"/>
                <a:ea typeface="Cambria" panose="02040503050406030204" pitchFamily="18" charset="0"/>
                <a:cs typeface="+mn-cs"/>
              </a:rPr>
              <a:t>CreatePredictionEngine.Predict</a:t>
            </a:r>
            <a:r>
              <a:rPr lang="en-US" sz="2000" b="1" kern="1200" dirty="0">
                <a:solidFill>
                  <a:srgbClr val="161616"/>
                </a:solidFill>
                <a:latin typeface="Cambria" panose="02040503050406030204" pitchFamily="18" charset="0"/>
                <a:ea typeface="Cambria" panose="02040503050406030204" pitchFamily="18" charset="0"/>
                <a:cs typeface="+mn-cs"/>
              </a:rPr>
              <a:t>()</a:t>
            </a:r>
            <a:endParaRPr lang="en-US" sz="2000" kern="1200" dirty="0">
              <a:solidFill>
                <a:srgbClr val="161616"/>
              </a:solidFill>
              <a:latin typeface="Cambria" panose="02040503050406030204" pitchFamily="18" charset="0"/>
              <a:ea typeface="Cambria" panose="02040503050406030204" pitchFamily="18" charset="0"/>
              <a:cs typeface="+mn-cs"/>
            </a:endParaRPr>
          </a:p>
        </p:txBody>
      </p:sp>
    </p:spTree>
    <p:extLst>
      <p:ext uri="{BB962C8B-B14F-4D97-AF65-F5344CB8AC3E}">
        <p14:creationId xmlns:p14="http://schemas.microsoft.com/office/powerpoint/2010/main" val="37159354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9DAA9A32-21A0-C3A8-1145-DF017A2D95E4}"/>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AA43512C-A162-876E-C726-6C3D8D1C7961}"/>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571B18F9-3BC7-DF23-8405-CBE8111A971B}"/>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40</a:t>
            </a:fld>
            <a:endParaRPr/>
          </a:p>
        </p:txBody>
      </p:sp>
      <p:pic>
        <p:nvPicPr>
          <p:cNvPr id="2" name="Picture 1">
            <a:extLst>
              <a:ext uri="{FF2B5EF4-FFF2-40B4-BE49-F238E27FC236}">
                <a16:creationId xmlns:a16="http://schemas.microsoft.com/office/drawing/2014/main" id="{7985C0AF-EF38-33F1-80E7-69CA34798854}"/>
              </a:ext>
            </a:extLst>
          </p:cNvPr>
          <p:cNvPicPr>
            <a:picLocks noChangeAspect="1"/>
          </p:cNvPicPr>
          <p:nvPr/>
        </p:nvPicPr>
        <p:blipFill rotWithShape="1">
          <a:blip r:embed="rId3"/>
          <a:srcRect b="10000"/>
          <a:stretch/>
        </p:blipFill>
        <p:spPr>
          <a:xfrm>
            <a:off x="1161015" y="1328973"/>
            <a:ext cx="9869970" cy="4996673"/>
          </a:xfrm>
          <a:prstGeom prst="rect">
            <a:avLst/>
          </a:prstGeom>
        </p:spPr>
      </p:pic>
      <p:grpSp>
        <p:nvGrpSpPr>
          <p:cNvPr id="3" name="Group 2">
            <a:extLst>
              <a:ext uri="{FF2B5EF4-FFF2-40B4-BE49-F238E27FC236}">
                <a16:creationId xmlns:a16="http://schemas.microsoft.com/office/drawing/2014/main" id="{F3C633F8-6D90-0C4E-440C-4C3A3DA4489A}"/>
              </a:ext>
            </a:extLst>
          </p:cNvPr>
          <p:cNvGrpSpPr/>
          <p:nvPr/>
        </p:nvGrpSpPr>
        <p:grpSpPr>
          <a:xfrm>
            <a:off x="152400" y="314331"/>
            <a:ext cx="4620576" cy="508000"/>
            <a:chOff x="789624" y="1191463"/>
            <a:chExt cx="4620576" cy="508000"/>
          </a:xfrm>
        </p:grpSpPr>
        <p:sp>
          <p:nvSpPr>
            <p:cNvPr id="4" name="AutoShape 52">
              <a:extLst>
                <a:ext uri="{FF2B5EF4-FFF2-40B4-BE49-F238E27FC236}">
                  <a16:creationId xmlns:a16="http://schemas.microsoft.com/office/drawing/2014/main" id="{0AC5D91A-DB91-70D3-01C3-A4FFEFBD6963}"/>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buClrTx/>
                <a:buFontTx/>
                <a:buNone/>
              </a:pPr>
              <a:r>
                <a:rPr lang="en-US" sz="2800" b="1" kern="1200" dirty="0">
                  <a:solidFill>
                    <a:prstClr val="black"/>
                  </a:solidFill>
                  <a:latin typeface="Cambria" panose="02040503050406030204" pitchFamily="18" charset="0"/>
                  <a:ea typeface="+mn-ea"/>
                  <a:cs typeface="+mn-cs"/>
                </a:rPr>
                <a:t>Sample ML.NET Builder</a:t>
              </a:r>
            </a:p>
          </p:txBody>
        </p:sp>
        <p:grpSp>
          <p:nvGrpSpPr>
            <p:cNvPr id="5" name="Group 17">
              <a:extLst>
                <a:ext uri="{FF2B5EF4-FFF2-40B4-BE49-F238E27FC236}">
                  <a16:creationId xmlns:a16="http://schemas.microsoft.com/office/drawing/2014/main" id="{71937908-BAD0-77A4-EF2D-FECCFE7EB9A2}"/>
                </a:ext>
              </a:extLst>
            </p:cNvPr>
            <p:cNvGrpSpPr>
              <a:grpSpLocks/>
            </p:cNvGrpSpPr>
            <p:nvPr/>
          </p:nvGrpSpPr>
          <p:grpSpPr bwMode="auto">
            <a:xfrm>
              <a:off x="789624" y="1295400"/>
              <a:ext cx="353376" cy="272472"/>
              <a:chOff x="1110" y="2656"/>
              <a:chExt cx="1549" cy="1351"/>
            </a:xfrm>
          </p:grpSpPr>
          <p:sp>
            <p:nvSpPr>
              <p:cNvPr id="6" name="AutoShape 18">
                <a:extLst>
                  <a:ext uri="{FF2B5EF4-FFF2-40B4-BE49-F238E27FC236}">
                    <a16:creationId xmlns:a16="http://schemas.microsoft.com/office/drawing/2014/main" id="{D157A465-6D55-3D4E-5A6A-B1CA5DCCD94E}"/>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19">
                <a:extLst>
                  <a:ext uri="{FF2B5EF4-FFF2-40B4-BE49-F238E27FC236}">
                    <a16:creationId xmlns:a16="http://schemas.microsoft.com/office/drawing/2014/main" id="{036CA70F-62E8-448F-98FB-ECDE2F800F71}"/>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8" name="AutoShape 20">
                <a:extLst>
                  <a:ext uri="{FF2B5EF4-FFF2-40B4-BE49-F238E27FC236}">
                    <a16:creationId xmlns:a16="http://schemas.microsoft.com/office/drawing/2014/main" id="{0FCE2D63-8EE7-BDFE-FE46-3E628099EA0F}"/>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sp>
        <p:nvSpPr>
          <p:cNvPr id="9" name="TextBox 8">
            <a:extLst>
              <a:ext uri="{FF2B5EF4-FFF2-40B4-BE49-F238E27FC236}">
                <a16:creationId xmlns:a16="http://schemas.microsoft.com/office/drawing/2014/main" id="{07A4DDC3-E308-141B-FCA3-C3230411A8AA}"/>
              </a:ext>
            </a:extLst>
          </p:cNvPr>
          <p:cNvSpPr txBox="1"/>
          <p:nvPr/>
        </p:nvSpPr>
        <p:spPr>
          <a:xfrm>
            <a:off x="502810" y="867308"/>
            <a:ext cx="7879190" cy="461665"/>
          </a:xfrm>
          <a:prstGeom prst="rect">
            <a:avLst/>
          </a:prstGeom>
          <a:noFill/>
        </p:spPr>
        <p:txBody>
          <a:bodyPr wrap="square">
            <a:spAutoFit/>
          </a:bodyPr>
          <a:lstStyle/>
          <a:p>
            <a:pPr>
              <a:buClrTx/>
              <a:buFontTx/>
              <a:buNone/>
            </a:pPr>
            <a:r>
              <a:rPr lang="en-US" sz="2400" b="1" u="sng" kern="1200">
                <a:solidFill>
                  <a:prstClr val="black"/>
                </a:solidFill>
                <a:latin typeface="Times New Roman" panose="02020603050405020304" pitchFamily="18" charset="0"/>
                <a:ea typeface="+mn-ea"/>
                <a:cs typeface="Times New Roman" panose="02020603050405020304" pitchFamily="18" charset="0"/>
              </a:rPr>
              <a:t>Step 8:</a:t>
            </a:r>
            <a:r>
              <a:rPr lang="en-US" sz="2400" b="1" kern="1200">
                <a:solidFill>
                  <a:prstClr val="black"/>
                </a:solidFill>
                <a:latin typeface="Times New Roman" panose="02020603050405020304" pitchFamily="18" charset="0"/>
                <a:ea typeface="+mn-ea"/>
                <a:cs typeface="Times New Roman" panose="02020603050405020304" pitchFamily="18" charset="0"/>
              </a:rPr>
              <a:t> </a:t>
            </a:r>
            <a:r>
              <a:rPr lang="en-US" sz="2400" kern="1200">
                <a:solidFill>
                  <a:prstClr val="black"/>
                </a:solidFill>
                <a:latin typeface="Times New Roman" panose="02020603050405020304" pitchFamily="18" charset="0"/>
                <a:ea typeface="+mn-ea"/>
                <a:cs typeface="Times New Roman" panose="02020603050405020304" pitchFamily="18" charset="0"/>
              </a:rPr>
              <a:t>Evaluate model</a:t>
            </a:r>
            <a:endParaRPr lang="en-US" sz="2400" kern="1200">
              <a:solidFill>
                <a:prstClr val="black"/>
              </a:solidFill>
              <a:latin typeface="Times New Roman" panose="02020603050405020304" pitchFamily="18" charset="0"/>
              <a:ea typeface="+mn-ea"/>
              <a:cs typeface="Times New Roman" panose="02020603050405020304" pitchFamily="18" charset="0"/>
              <a:sym typeface="Wingdings" panose="05000000000000000000" pitchFamily="2" charset="2"/>
            </a:endParaRPr>
          </a:p>
        </p:txBody>
      </p:sp>
      <p:sp>
        <p:nvSpPr>
          <p:cNvPr id="10" name="Rectangle 9">
            <a:extLst>
              <a:ext uri="{FF2B5EF4-FFF2-40B4-BE49-F238E27FC236}">
                <a16:creationId xmlns:a16="http://schemas.microsoft.com/office/drawing/2014/main" id="{CCA64742-E497-571A-2289-D4EA0D9EDCFD}"/>
              </a:ext>
            </a:extLst>
          </p:cNvPr>
          <p:cNvSpPr/>
          <p:nvPr/>
        </p:nvSpPr>
        <p:spPr>
          <a:xfrm>
            <a:off x="6172200" y="3815902"/>
            <a:ext cx="1219200" cy="1066800"/>
          </a:xfrm>
          <a:prstGeom prst="rect">
            <a:avLst/>
          </a:prstGeom>
          <a:noFill/>
          <a:ln w="25400" cap="flat" cmpd="sng" algn="ctr">
            <a:solidFill>
              <a:srgbClr val="00206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1" name="Connector: Elbow 10">
            <a:extLst>
              <a:ext uri="{FF2B5EF4-FFF2-40B4-BE49-F238E27FC236}">
                <a16:creationId xmlns:a16="http://schemas.microsoft.com/office/drawing/2014/main" id="{914B75A6-8978-6106-75F9-7DC54A5BD9E7}"/>
              </a:ext>
            </a:extLst>
          </p:cNvPr>
          <p:cNvCxnSpPr>
            <a:cxnSpLocks/>
          </p:cNvCxnSpPr>
          <p:nvPr/>
        </p:nvCxnSpPr>
        <p:spPr>
          <a:xfrm>
            <a:off x="3810000" y="4730302"/>
            <a:ext cx="2286000" cy="76200"/>
          </a:xfrm>
          <a:prstGeom prst="bentConnector3">
            <a:avLst>
              <a:gd name="adj1" fmla="val 419"/>
            </a:avLst>
          </a:prstGeom>
          <a:noFill/>
          <a:ln w="38100" cap="flat" cmpd="sng" algn="ctr">
            <a:solidFill>
              <a:srgbClr val="002060"/>
            </a:solidFill>
            <a:prstDash val="solid"/>
            <a:tailEnd type="triangle"/>
          </a:ln>
          <a:effectLst/>
        </p:spPr>
      </p:cxnSp>
    </p:spTree>
    <p:extLst>
      <p:ext uri="{BB962C8B-B14F-4D97-AF65-F5344CB8AC3E}">
        <p14:creationId xmlns:p14="http://schemas.microsoft.com/office/powerpoint/2010/main" val="25303492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EE518CBC-175D-70F1-42A7-9659A23697FF}"/>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A76D349A-D2D7-AD0C-109B-5F78580E2338}"/>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FD4E5EE8-6C82-8C12-1912-1A189003073F}"/>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41</a:t>
            </a:fld>
            <a:endParaRPr/>
          </a:p>
        </p:txBody>
      </p:sp>
      <p:grpSp>
        <p:nvGrpSpPr>
          <p:cNvPr id="2" name="Group 1">
            <a:extLst>
              <a:ext uri="{FF2B5EF4-FFF2-40B4-BE49-F238E27FC236}">
                <a16:creationId xmlns:a16="http://schemas.microsoft.com/office/drawing/2014/main" id="{35001229-28E1-D2E8-5E70-2ECE7BD286B4}"/>
              </a:ext>
            </a:extLst>
          </p:cNvPr>
          <p:cNvGrpSpPr/>
          <p:nvPr/>
        </p:nvGrpSpPr>
        <p:grpSpPr>
          <a:xfrm>
            <a:off x="183396" y="296620"/>
            <a:ext cx="4620576" cy="508000"/>
            <a:chOff x="789624" y="1191463"/>
            <a:chExt cx="4620576" cy="508000"/>
          </a:xfrm>
        </p:grpSpPr>
        <p:sp>
          <p:nvSpPr>
            <p:cNvPr id="3" name="AutoShape 52">
              <a:extLst>
                <a:ext uri="{FF2B5EF4-FFF2-40B4-BE49-F238E27FC236}">
                  <a16:creationId xmlns:a16="http://schemas.microsoft.com/office/drawing/2014/main" id="{3CB5767D-7636-42FD-E235-63CB9723E19B}"/>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buClrTx/>
                <a:buFontTx/>
                <a:buNone/>
              </a:pPr>
              <a:r>
                <a:rPr lang="en-US" sz="2800" b="1" kern="1200" dirty="0">
                  <a:solidFill>
                    <a:prstClr val="black"/>
                  </a:solidFill>
                  <a:latin typeface="Cambria" panose="02040503050406030204" pitchFamily="18" charset="0"/>
                  <a:ea typeface="+mn-ea"/>
                  <a:cs typeface="+mn-cs"/>
                </a:rPr>
                <a:t>Sample ML.NET Builder</a:t>
              </a:r>
            </a:p>
          </p:txBody>
        </p:sp>
        <p:grpSp>
          <p:nvGrpSpPr>
            <p:cNvPr id="4" name="Group 17">
              <a:extLst>
                <a:ext uri="{FF2B5EF4-FFF2-40B4-BE49-F238E27FC236}">
                  <a16:creationId xmlns:a16="http://schemas.microsoft.com/office/drawing/2014/main" id="{AC58387D-88F7-E72A-BA6A-180BF09347FB}"/>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5763EA4A-C8DB-37AB-F7C9-DBE375B4DE87}"/>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EA0F90FF-19E8-6A51-1BA1-E361151504A0}"/>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87CC42E9-AEE5-3A0D-2CE8-1DB7B16C900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sp>
        <p:nvSpPr>
          <p:cNvPr id="8" name="TextBox 7">
            <a:extLst>
              <a:ext uri="{FF2B5EF4-FFF2-40B4-BE49-F238E27FC236}">
                <a16:creationId xmlns:a16="http://schemas.microsoft.com/office/drawing/2014/main" id="{267E379D-47E5-1EF3-4C44-CA1A7FDE1627}"/>
              </a:ext>
            </a:extLst>
          </p:cNvPr>
          <p:cNvSpPr txBox="1"/>
          <p:nvPr/>
        </p:nvSpPr>
        <p:spPr>
          <a:xfrm>
            <a:off x="533806" y="849597"/>
            <a:ext cx="7879190" cy="461665"/>
          </a:xfrm>
          <a:prstGeom prst="rect">
            <a:avLst/>
          </a:prstGeom>
          <a:noFill/>
        </p:spPr>
        <p:txBody>
          <a:bodyPr wrap="square">
            <a:spAutoFit/>
          </a:bodyPr>
          <a:lstStyle/>
          <a:p>
            <a:pPr>
              <a:buClrTx/>
              <a:buFontTx/>
              <a:buNone/>
            </a:pPr>
            <a:r>
              <a:rPr lang="en-US" sz="2400" b="1" u="sng" kern="1200">
                <a:solidFill>
                  <a:prstClr val="black"/>
                </a:solidFill>
                <a:latin typeface="Times New Roman" panose="02020603050405020304" pitchFamily="18" charset="0"/>
                <a:ea typeface="+mn-ea"/>
                <a:cs typeface="Times New Roman" panose="02020603050405020304" pitchFamily="18" charset="0"/>
              </a:rPr>
              <a:t>Step 9:</a:t>
            </a:r>
            <a:r>
              <a:rPr lang="en-US" sz="2400" b="1" kern="1200">
                <a:solidFill>
                  <a:prstClr val="black"/>
                </a:solidFill>
                <a:latin typeface="Times New Roman" panose="02020603050405020304" pitchFamily="18" charset="0"/>
                <a:ea typeface="+mn-ea"/>
                <a:cs typeface="Times New Roman" panose="02020603050405020304" pitchFamily="18" charset="0"/>
              </a:rPr>
              <a:t> </a:t>
            </a:r>
            <a:r>
              <a:rPr lang="en-US" sz="2400" kern="1200">
                <a:solidFill>
                  <a:prstClr val="black"/>
                </a:solidFill>
                <a:latin typeface="Times New Roman" panose="02020603050405020304" pitchFamily="18" charset="0"/>
                <a:ea typeface="+mn-ea"/>
                <a:cs typeface="Times New Roman" panose="02020603050405020304" pitchFamily="18" charset="0"/>
              </a:rPr>
              <a:t>Take a look Generate code</a:t>
            </a:r>
            <a:endParaRPr lang="en-US" sz="2400" kern="1200">
              <a:solidFill>
                <a:prstClr val="black"/>
              </a:solidFill>
              <a:latin typeface="Times New Roman" panose="02020603050405020304" pitchFamily="18" charset="0"/>
              <a:ea typeface="+mn-ea"/>
              <a:cs typeface="Times New Roman" panose="02020603050405020304" pitchFamily="18" charset="0"/>
              <a:sym typeface="Wingdings" panose="05000000000000000000" pitchFamily="2" charset="2"/>
            </a:endParaRPr>
          </a:p>
        </p:txBody>
      </p:sp>
      <p:sp>
        <p:nvSpPr>
          <p:cNvPr id="9" name="Rectangle 2">
            <a:extLst>
              <a:ext uri="{FF2B5EF4-FFF2-40B4-BE49-F238E27FC236}">
                <a16:creationId xmlns:a16="http://schemas.microsoft.com/office/drawing/2014/main" id="{4AE0FD22-375C-FFE4-2320-627E9AEC5E94}"/>
              </a:ext>
            </a:extLst>
          </p:cNvPr>
          <p:cNvSpPr>
            <a:spLocks noChangeArrowheads="1"/>
          </p:cNvSpPr>
          <p:nvPr/>
        </p:nvSpPr>
        <p:spPr bwMode="auto">
          <a:xfrm>
            <a:off x="357917" y="1367339"/>
            <a:ext cx="6073879" cy="4847481"/>
          </a:xfrm>
          <a:prstGeom prst="rect">
            <a:avLst/>
          </a:prstGeom>
          <a:noFill/>
          <a:ln>
            <a:noFill/>
          </a:ln>
          <a:effectLst/>
        </p:spPr>
        <p:txBody>
          <a:bodyPr vert="horz" wrap="square" lIns="91440" tIns="0" rIns="91440" bIns="45720" numCol="1" anchor="ctr" anchorCtr="0" compatLnSpc="1">
            <a:prstTxWarp prst="textNoShape">
              <a:avLst/>
            </a:prstTxWarp>
            <a:spAutoFit/>
          </a:bodyPr>
          <a:lstStyle/>
          <a:p>
            <a:pPr algn="just" eaLnBrk="0" fontAlgn="base" hangingPunct="0">
              <a:spcBef>
                <a:spcPct val="0"/>
              </a:spcBef>
              <a:spcAft>
                <a:spcPct val="0"/>
              </a:spcAft>
              <a:buClrTx/>
              <a:buFontTx/>
              <a:buNone/>
            </a:pPr>
            <a:r>
              <a:rPr lang="en-US" altLang="en-US" sz="2400" kern="1200">
                <a:solidFill>
                  <a:srgbClr val="141414"/>
                </a:solidFill>
                <a:latin typeface="Times New Roman" panose="02020603050405020304" pitchFamily="18" charset="0"/>
                <a:ea typeface="+mn-ea"/>
                <a:cs typeface="Times New Roman" panose="02020603050405020304" pitchFamily="18" charset="0"/>
              </a:rPr>
              <a:t>After training is completed, three files are automatically added as code-behind to the </a:t>
            </a:r>
            <a:r>
              <a:rPr lang="en-US" altLang="en-US" sz="2400" kern="1200">
                <a:solidFill>
                  <a:srgbClr val="141414"/>
                </a:solidFill>
                <a:latin typeface="Times New Roman" panose="02020603050405020304" pitchFamily="18" charset="0"/>
                <a:ea typeface="Menlo"/>
                <a:cs typeface="Times New Roman" panose="02020603050405020304" pitchFamily="18" charset="0"/>
              </a:rPr>
              <a:t>SentimentModel.mbconfig</a:t>
            </a:r>
            <a:r>
              <a:rPr lang="en-US" altLang="en-US" sz="2400" kern="1200">
                <a:solidFill>
                  <a:srgbClr val="141414"/>
                </a:solidFill>
                <a:latin typeface="Times New Roman" panose="02020603050405020304" pitchFamily="18" charset="0"/>
                <a:ea typeface="+mn-ea"/>
                <a:cs typeface="Times New Roman" panose="02020603050405020304" pitchFamily="18" charset="0"/>
              </a:rPr>
              <a:t>:</a:t>
            </a:r>
            <a:endParaRPr lang="en-US" altLang="en-US" sz="2400" kern="1200">
              <a:solidFill>
                <a:prstClr val="black"/>
              </a:solidFill>
              <a:latin typeface="Times New Roman" panose="02020603050405020304" pitchFamily="18" charset="0"/>
              <a:ea typeface="+mn-ea"/>
              <a:cs typeface="Times New Roman" panose="02020603050405020304" pitchFamily="18" charset="0"/>
            </a:endParaRPr>
          </a:p>
          <a:p>
            <a:pPr algn="just" eaLnBrk="0" fontAlgn="base" hangingPunct="0">
              <a:spcBef>
                <a:spcPct val="0"/>
              </a:spcBef>
              <a:spcAft>
                <a:spcPct val="0"/>
              </a:spcAft>
              <a:buClrTx/>
              <a:buFontTx/>
              <a:buChar char="•"/>
            </a:pPr>
            <a:r>
              <a:rPr lang="en-US" altLang="en-US" sz="2400" b="1" kern="1200">
                <a:solidFill>
                  <a:srgbClr val="141414"/>
                </a:solidFill>
                <a:latin typeface="Times New Roman" panose="02020603050405020304" pitchFamily="18" charset="0"/>
                <a:ea typeface="Menlo"/>
                <a:cs typeface="Times New Roman" panose="02020603050405020304" pitchFamily="18" charset="0"/>
              </a:rPr>
              <a:t>SentimentModel.zip</a:t>
            </a:r>
            <a:r>
              <a:rPr lang="en-US" altLang="en-US" sz="2400" b="1" kern="1200">
                <a:solidFill>
                  <a:srgbClr val="141414"/>
                </a:solidFill>
                <a:latin typeface="Times New Roman" panose="02020603050405020304" pitchFamily="18" charset="0"/>
                <a:ea typeface="+mn-ea"/>
                <a:cs typeface="Times New Roman" panose="02020603050405020304" pitchFamily="18" charset="0"/>
              </a:rPr>
              <a:t>: </a:t>
            </a:r>
            <a:r>
              <a:rPr lang="en-US" altLang="en-US" sz="2400" kern="1200">
                <a:solidFill>
                  <a:srgbClr val="141414"/>
                </a:solidFill>
                <a:latin typeface="Times New Roman" panose="02020603050405020304" pitchFamily="18" charset="0"/>
                <a:ea typeface="+mn-ea"/>
                <a:cs typeface="Times New Roman" panose="02020603050405020304" pitchFamily="18" charset="0"/>
              </a:rPr>
              <a:t>This file is the trained ML.NET model, which is a serialized zip file.</a:t>
            </a:r>
          </a:p>
          <a:p>
            <a:pPr algn="just" eaLnBrk="0" fontAlgn="base" hangingPunct="0">
              <a:spcBef>
                <a:spcPct val="0"/>
              </a:spcBef>
              <a:spcAft>
                <a:spcPct val="0"/>
              </a:spcAft>
              <a:buClrTx/>
              <a:buFontTx/>
              <a:buChar char="•"/>
            </a:pPr>
            <a:r>
              <a:rPr lang="en-US" altLang="en-US" sz="2400" b="1" kern="1200">
                <a:solidFill>
                  <a:srgbClr val="141414"/>
                </a:solidFill>
                <a:latin typeface="Times New Roman" panose="02020603050405020304" pitchFamily="18" charset="0"/>
                <a:ea typeface="Menlo"/>
                <a:cs typeface="Times New Roman" panose="02020603050405020304" pitchFamily="18" charset="0"/>
              </a:rPr>
              <a:t>SentimentModel.consumption.cs</a:t>
            </a:r>
            <a:r>
              <a:rPr lang="en-US" altLang="en-US" sz="2400" b="1" kern="1200">
                <a:solidFill>
                  <a:srgbClr val="141414"/>
                </a:solidFill>
                <a:latin typeface="Times New Roman" panose="02020603050405020304" pitchFamily="18" charset="0"/>
                <a:ea typeface="+mn-ea"/>
                <a:cs typeface="Times New Roman" panose="02020603050405020304" pitchFamily="18" charset="0"/>
              </a:rPr>
              <a:t>: </a:t>
            </a:r>
            <a:r>
              <a:rPr lang="en-US" altLang="en-US" sz="2400" kern="1200">
                <a:solidFill>
                  <a:srgbClr val="141414"/>
                </a:solidFill>
                <a:latin typeface="Times New Roman" panose="02020603050405020304" pitchFamily="18" charset="0"/>
                <a:ea typeface="+mn-ea"/>
                <a:cs typeface="Times New Roman" panose="02020603050405020304" pitchFamily="18" charset="0"/>
              </a:rPr>
              <a:t>This file contains the model input and output classes and a </a:t>
            </a:r>
            <a:r>
              <a:rPr lang="en-US" altLang="en-US" sz="2400" kern="1200">
                <a:solidFill>
                  <a:srgbClr val="141414"/>
                </a:solidFill>
                <a:latin typeface="Times New Roman" panose="02020603050405020304" pitchFamily="18" charset="0"/>
                <a:ea typeface="Menlo"/>
                <a:cs typeface="Times New Roman" panose="02020603050405020304" pitchFamily="18" charset="0"/>
              </a:rPr>
              <a:t>Predict</a:t>
            </a:r>
            <a:r>
              <a:rPr lang="en-US" altLang="en-US" sz="2400" kern="1200">
                <a:solidFill>
                  <a:srgbClr val="141414"/>
                </a:solidFill>
                <a:latin typeface="Times New Roman" panose="02020603050405020304" pitchFamily="18" charset="0"/>
                <a:ea typeface="+mn-ea"/>
                <a:cs typeface="Times New Roman" panose="02020603050405020304" pitchFamily="18" charset="0"/>
              </a:rPr>
              <a:t> method that can be used for model consumption.</a:t>
            </a:r>
          </a:p>
          <a:p>
            <a:pPr algn="just" eaLnBrk="0" fontAlgn="base" hangingPunct="0">
              <a:spcBef>
                <a:spcPct val="0"/>
              </a:spcBef>
              <a:spcAft>
                <a:spcPct val="0"/>
              </a:spcAft>
              <a:buClrTx/>
              <a:buFontTx/>
              <a:buChar char="•"/>
            </a:pPr>
            <a:r>
              <a:rPr lang="en-US" altLang="en-US" sz="2400" b="1" kern="1200">
                <a:solidFill>
                  <a:srgbClr val="141414"/>
                </a:solidFill>
                <a:latin typeface="Times New Roman" panose="02020603050405020304" pitchFamily="18" charset="0"/>
                <a:ea typeface="Menlo"/>
                <a:cs typeface="Times New Roman" panose="02020603050405020304" pitchFamily="18" charset="0"/>
              </a:rPr>
              <a:t>SentimentModel.training.cs</a:t>
            </a:r>
            <a:r>
              <a:rPr lang="en-US" altLang="en-US" sz="2400" b="1" kern="1200">
                <a:solidFill>
                  <a:srgbClr val="141414"/>
                </a:solidFill>
                <a:latin typeface="Times New Roman" panose="02020603050405020304" pitchFamily="18" charset="0"/>
                <a:ea typeface="+mn-ea"/>
                <a:cs typeface="Times New Roman" panose="02020603050405020304" pitchFamily="18" charset="0"/>
              </a:rPr>
              <a:t>: </a:t>
            </a:r>
            <a:r>
              <a:rPr lang="en-US" altLang="en-US" sz="2400" kern="1200">
                <a:solidFill>
                  <a:srgbClr val="141414"/>
                </a:solidFill>
                <a:latin typeface="Times New Roman" panose="02020603050405020304" pitchFamily="18" charset="0"/>
                <a:ea typeface="+mn-ea"/>
                <a:cs typeface="Times New Roman" panose="02020603050405020304" pitchFamily="18" charset="0"/>
              </a:rPr>
              <a:t>This file contains the training pipeline (data transforms, algorithm, and algorithm parameters) used to train the final model.</a:t>
            </a:r>
            <a:endParaRPr lang="en-US" altLang="en-US" sz="2400" kern="1200">
              <a:solidFill>
                <a:prstClr val="black"/>
              </a:solidFill>
              <a:latin typeface="Times New Roman" panose="02020603050405020304" pitchFamily="18" charset="0"/>
              <a:ea typeface="+mn-ea"/>
              <a:cs typeface="Times New Roman" panose="02020603050405020304" pitchFamily="18" charset="0"/>
            </a:endParaRPr>
          </a:p>
        </p:txBody>
      </p:sp>
      <p:pic>
        <p:nvPicPr>
          <p:cNvPr id="10" name="Picture 9">
            <a:extLst>
              <a:ext uri="{FF2B5EF4-FFF2-40B4-BE49-F238E27FC236}">
                <a16:creationId xmlns:a16="http://schemas.microsoft.com/office/drawing/2014/main" id="{3A721374-DB9F-6A2E-9B20-05DE57D8D640}"/>
              </a:ext>
            </a:extLst>
          </p:cNvPr>
          <p:cNvPicPr>
            <a:picLocks noChangeAspect="1"/>
          </p:cNvPicPr>
          <p:nvPr/>
        </p:nvPicPr>
        <p:blipFill>
          <a:blip r:embed="rId3"/>
          <a:stretch>
            <a:fillRect/>
          </a:stretch>
        </p:blipFill>
        <p:spPr>
          <a:xfrm>
            <a:off x="6682345" y="1298486"/>
            <a:ext cx="5391702" cy="4495800"/>
          </a:xfrm>
          <a:prstGeom prst="rect">
            <a:avLst/>
          </a:prstGeom>
        </p:spPr>
      </p:pic>
    </p:spTree>
    <p:extLst>
      <p:ext uri="{BB962C8B-B14F-4D97-AF65-F5344CB8AC3E}">
        <p14:creationId xmlns:p14="http://schemas.microsoft.com/office/powerpoint/2010/main" val="38338269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4909F738-215A-4779-B542-FA89D80600F2}"/>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CA0C6798-D430-1CA9-2E4C-011001C265F0}"/>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630CD640-9337-B88B-3A11-89BB1312750E}"/>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42</a:t>
            </a:fld>
            <a:endParaRPr/>
          </a:p>
        </p:txBody>
      </p:sp>
      <p:grpSp>
        <p:nvGrpSpPr>
          <p:cNvPr id="2" name="Group 1">
            <a:extLst>
              <a:ext uri="{FF2B5EF4-FFF2-40B4-BE49-F238E27FC236}">
                <a16:creationId xmlns:a16="http://schemas.microsoft.com/office/drawing/2014/main" id="{2DBC152C-FADA-B63E-389E-B8CC6A931071}"/>
              </a:ext>
            </a:extLst>
          </p:cNvPr>
          <p:cNvGrpSpPr/>
          <p:nvPr/>
        </p:nvGrpSpPr>
        <p:grpSpPr>
          <a:xfrm>
            <a:off x="160149" y="281122"/>
            <a:ext cx="4620576" cy="508000"/>
            <a:chOff x="789624" y="1191463"/>
            <a:chExt cx="4620576" cy="508000"/>
          </a:xfrm>
        </p:grpSpPr>
        <p:sp>
          <p:nvSpPr>
            <p:cNvPr id="3" name="AutoShape 52">
              <a:extLst>
                <a:ext uri="{FF2B5EF4-FFF2-40B4-BE49-F238E27FC236}">
                  <a16:creationId xmlns:a16="http://schemas.microsoft.com/office/drawing/2014/main" id="{96D9EF54-CED1-8CA4-FF3B-F64BCA173DE5}"/>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buClrTx/>
                <a:buFontTx/>
                <a:buNone/>
              </a:pPr>
              <a:r>
                <a:rPr lang="en-US" sz="2800" b="1" kern="1200" dirty="0">
                  <a:solidFill>
                    <a:prstClr val="black"/>
                  </a:solidFill>
                  <a:latin typeface="Cambria" panose="02040503050406030204" pitchFamily="18" charset="0"/>
                  <a:ea typeface="+mn-ea"/>
                  <a:cs typeface="+mn-cs"/>
                </a:rPr>
                <a:t>Sample ML.NET Builder</a:t>
              </a:r>
            </a:p>
          </p:txBody>
        </p:sp>
        <p:grpSp>
          <p:nvGrpSpPr>
            <p:cNvPr id="4" name="Group 17">
              <a:extLst>
                <a:ext uri="{FF2B5EF4-FFF2-40B4-BE49-F238E27FC236}">
                  <a16:creationId xmlns:a16="http://schemas.microsoft.com/office/drawing/2014/main" id="{012C30B1-8C7A-9B99-39BD-C47BA207CC5A}"/>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C7811E3B-9699-B63C-3D0D-3570CBDFDDD6}"/>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A9E03B73-4B96-6E9F-971F-2983A396210C}"/>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D9FFF607-AA03-7B26-D251-5AE7D73CCABA}"/>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sp>
        <p:nvSpPr>
          <p:cNvPr id="8" name="TextBox 7">
            <a:extLst>
              <a:ext uri="{FF2B5EF4-FFF2-40B4-BE49-F238E27FC236}">
                <a16:creationId xmlns:a16="http://schemas.microsoft.com/office/drawing/2014/main" id="{EB2EE1C7-3315-B0BE-5A37-2D32FED3D1DA}"/>
              </a:ext>
            </a:extLst>
          </p:cNvPr>
          <p:cNvSpPr txBox="1"/>
          <p:nvPr/>
        </p:nvSpPr>
        <p:spPr>
          <a:xfrm>
            <a:off x="510559" y="834099"/>
            <a:ext cx="7879190" cy="461665"/>
          </a:xfrm>
          <a:prstGeom prst="rect">
            <a:avLst/>
          </a:prstGeom>
          <a:noFill/>
        </p:spPr>
        <p:txBody>
          <a:bodyPr wrap="square">
            <a:spAutoFit/>
          </a:bodyPr>
          <a:lstStyle/>
          <a:p>
            <a:pPr>
              <a:buClrTx/>
              <a:buFontTx/>
              <a:buNone/>
            </a:pPr>
            <a:r>
              <a:rPr lang="en-US" sz="2400" b="1" u="sng" kern="1200">
                <a:solidFill>
                  <a:prstClr val="black"/>
                </a:solidFill>
                <a:latin typeface="Times New Roman" panose="02020603050405020304" pitchFamily="18" charset="0"/>
                <a:ea typeface="+mn-ea"/>
                <a:cs typeface="Times New Roman" panose="02020603050405020304" pitchFamily="18" charset="0"/>
              </a:rPr>
              <a:t>Step 10:</a:t>
            </a:r>
            <a:r>
              <a:rPr lang="en-US" sz="2400" b="1" kern="1200">
                <a:solidFill>
                  <a:prstClr val="black"/>
                </a:solidFill>
                <a:latin typeface="Times New Roman" panose="02020603050405020304" pitchFamily="18" charset="0"/>
                <a:ea typeface="+mn-ea"/>
                <a:cs typeface="Times New Roman" panose="02020603050405020304" pitchFamily="18" charset="0"/>
              </a:rPr>
              <a:t> </a:t>
            </a:r>
            <a:r>
              <a:rPr lang="en-US" sz="2400" kern="1200">
                <a:solidFill>
                  <a:prstClr val="black"/>
                </a:solidFill>
                <a:latin typeface="Times New Roman" panose="02020603050405020304" pitchFamily="18" charset="0"/>
                <a:ea typeface="+mn-ea"/>
                <a:cs typeface="Times New Roman" panose="02020603050405020304" pitchFamily="18" charset="0"/>
              </a:rPr>
              <a:t>Consume Model</a:t>
            </a:r>
            <a:endParaRPr lang="en-US" sz="2400" kern="1200">
              <a:solidFill>
                <a:prstClr val="black"/>
              </a:solidFill>
              <a:latin typeface="Times New Roman" panose="02020603050405020304" pitchFamily="18" charset="0"/>
              <a:ea typeface="+mn-ea"/>
              <a:cs typeface="Times New Roman" panose="02020603050405020304" pitchFamily="18" charset="0"/>
              <a:sym typeface="Wingdings" panose="05000000000000000000" pitchFamily="2" charset="2"/>
            </a:endParaRPr>
          </a:p>
        </p:txBody>
      </p:sp>
      <p:pic>
        <p:nvPicPr>
          <p:cNvPr id="9" name="Picture 8">
            <a:extLst>
              <a:ext uri="{FF2B5EF4-FFF2-40B4-BE49-F238E27FC236}">
                <a16:creationId xmlns:a16="http://schemas.microsoft.com/office/drawing/2014/main" id="{284ACD08-1615-6106-2524-0598EB4ACE7F}"/>
              </a:ext>
            </a:extLst>
          </p:cNvPr>
          <p:cNvPicPr>
            <a:picLocks noChangeAspect="1"/>
          </p:cNvPicPr>
          <p:nvPr/>
        </p:nvPicPr>
        <p:blipFill rotWithShape="1">
          <a:blip r:embed="rId3"/>
          <a:srcRect b="9274"/>
          <a:stretch/>
        </p:blipFill>
        <p:spPr>
          <a:xfrm>
            <a:off x="1763847" y="1323140"/>
            <a:ext cx="9405566" cy="4799981"/>
          </a:xfrm>
          <a:prstGeom prst="rect">
            <a:avLst/>
          </a:prstGeom>
        </p:spPr>
      </p:pic>
    </p:spTree>
    <p:extLst>
      <p:ext uri="{BB962C8B-B14F-4D97-AF65-F5344CB8AC3E}">
        <p14:creationId xmlns:p14="http://schemas.microsoft.com/office/powerpoint/2010/main" val="20483840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4BF23490-5A42-28DD-AC83-2D5C9A04ECBA}"/>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13013901-A943-ED41-5334-F5B260ACCF4D}"/>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600ED57C-32A8-12D8-A825-13464A11D6E5}"/>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43</a:t>
            </a:fld>
            <a:endParaRPr/>
          </a:p>
        </p:txBody>
      </p:sp>
      <p:grpSp>
        <p:nvGrpSpPr>
          <p:cNvPr id="2" name="Group 1">
            <a:extLst>
              <a:ext uri="{FF2B5EF4-FFF2-40B4-BE49-F238E27FC236}">
                <a16:creationId xmlns:a16="http://schemas.microsoft.com/office/drawing/2014/main" id="{D99EBA5F-988A-67F7-F9BD-0718D4BF1F45}"/>
              </a:ext>
            </a:extLst>
          </p:cNvPr>
          <p:cNvGrpSpPr/>
          <p:nvPr/>
        </p:nvGrpSpPr>
        <p:grpSpPr>
          <a:xfrm>
            <a:off x="229892" y="272033"/>
            <a:ext cx="4620576" cy="508000"/>
            <a:chOff x="789624" y="1191463"/>
            <a:chExt cx="4620576" cy="508000"/>
          </a:xfrm>
        </p:grpSpPr>
        <p:sp>
          <p:nvSpPr>
            <p:cNvPr id="3" name="AutoShape 52">
              <a:extLst>
                <a:ext uri="{FF2B5EF4-FFF2-40B4-BE49-F238E27FC236}">
                  <a16:creationId xmlns:a16="http://schemas.microsoft.com/office/drawing/2014/main" id="{0BFCEDD5-4CFF-B7B6-F686-ED73B15C8F80}"/>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buClrTx/>
                <a:buFontTx/>
                <a:buNone/>
              </a:pPr>
              <a:r>
                <a:rPr lang="en-US" sz="2800" b="1" kern="1200" dirty="0">
                  <a:solidFill>
                    <a:prstClr val="black"/>
                  </a:solidFill>
                  <a:latin typeface="Cambria" panose="02040503050406030204" pitchFamily="18" charset="0"/>
                  <a:ea typeface="+mn-ea"/>
                  <a:cs typeface="+mn-cs"/>
                </a:rPr>
                <a:t>Sample ML.NET Builder</a:t>
              </a:r>
            </a:p>
          </p:txBody>
        </p:sp>
        <p:grpSp>
          <p:nvGrpSpPr>
            <p:cNvPr id="4" name="Group 17">
              <a:extLst>
                <a:ext uri="{FF2B5EF4-FFF2-40B4-BE49-F238E27FC236}">
                  <a16:creationId xmlns:a16="http://schemas.microsoft.com/office/drawing/2014/main" id="{C74B5E3A-BA86-4B28-FC94-4FBCA17C99FA}"/>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DA76B0A5-00A4-B827-9CEE-87254C489085}"/>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0D13EDCB-E234-0012-3EF0-2D9033BE2AD2}"/>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7CFD90F5-20F6-F1B6-8096-8D7E0C4C9B58}"/>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sp>
        <p:nvSpPr>
          <p:cNvPr id="8" name="TextBox 7">
            <a:extLst>
              <a:ext uri="{FF2B5EF4-FFF2-40B4-BE49-F238E27FC236}">
                <a16:creationId xmlns:a16="http://schemas.microsoft.com/office/drawing/2014/main" id="{81AA6BE2-4153-7D72-696A-D017D0B45050}"/>
              </a:ext>
            </a:extLst>
          </p:cNvPr>
          <p:cNvSpPr txBox="1"/>
          <p:nvPr/>
        </p:nvSpPr>
        <p:spPr>
          <a:xfrm>
            <a:off x="580302" y="825010"/>
            <a:ext cx="7879190" cy="461665"/>
          </a:xfrm>
          <a:prstGeom prst="rect">
            <a:avLst/>
          </a:prstGeom>
          <a:noFill/>
        </p:spPr>
        <p:txBody>
          <a:bodyPr wrap="square">
            <a:spAutoFit/>
          </a:bodyPr>
          <a:lstStyle/>
          <a:p>
            <a:pPr>
              <a:buClrTx/>
              <a:buFontTx/>
              <a:buNone/>
            </a:pPr>
            <a:r>
              <a:rPr lang="en-US" sz="2400" b="1" u="sng" kern="1200">
                <a:solidFill>
                  <a:prstClr val="black"/>
                </a:solidFill>
                <a:latin typeface="Times New Roman" panose="02020603050405020304" pitchFamily="18" charset="0"/>
                <a:ea typeface="+mn-ea"/>
                <a:cs typeface="Times New Roman" panose="02020603050405020304" pitchFamily="18" charset="0"/>
              </a:rPr>
              <a:t>Step 10:</a:t>
            </a:r>
            <a:r>
              <a:rPr lang="en-US" sz="2400" b="1" kern="1200">
                <a:solidFill>
                  <a:prstClr val="black"/>
                </a:solidFill>
                <a:latin typeface="Times New Roman" panose="02020603050405020304" pitchFamily="18" charset="0"/>
                <a:ea typeface="+mn-ea"/>
                <a:cs typeface="Times New Roman" panose="02020603050405020304" pitchFamily="18" charset="0"/>
              </a:rPr>
              <a:t> </a:t>
            </a:r>
            <a:r>
              <a:rPr lang="en-US" sz="2400" kern="1200">
                <a:solidFill>
                  <a:prstClr val="black"/>
                </a:solidFill>
                <a:latin typeface="Times New Roman" panose="02020603050405020304" pitchFamily="18" charset="0"/>
                <a:ea typeface="+mn-ea"/>
                <a:cs typeface="Times New Roman" panose="02020603050405020304" pitchFamily="18" charset="0"/>
              </a:rPr>
              <a:t>Consume Model</a:t>
            </a:r>
            <a:endParaRPr lang="en-US" sz="2400" kern="1200">
              <a:solidFill>
                <a:prstClr val="black"/>
              </a:solidFill>
              <a:latin typeface="Times New Roman" panose="02020603050405020304" pitchFamily="18" charset="0"/>
              <a:ea typeface="+mn-ea"/>
              <a:cs typeface="Times New Roman" panose="02020603050405020304" pitchFamily="18" charset="0"/>
              <a:sym typeface="Wingdings" panose="05000000000000000000" pitchFamily="2" charset="2"/>
            </a:endParaRPr>
          </a:p>
        </p:txBody>
      </p:sp>
      <p:sp>
        <p:nvSpPr>
          <p:cNvPr id="9" name="TextBox 8">
            <a:extLst>
              <a:ext uri="{FF2B5EF4-FFF2-40B4-BE49-F238E27FC236}">
                <a16:creationId xmlns:a16="http://schemas.microsoft.com/office/drawing/2014/main" id="{511CADA8-845A-EE0E-B2CF-7A2EF600364F}"/>
              </a:ext>
            </a:extLst>
          </p:cNvPr>
          <p:cNvSpPr txBox="1"/>
          <p:nvPr/>
        </p:nvSpPr>
        <p:spPr>
          <a:xfrm>
            <a:off x="586236" y="1314965"/>
            <a:ext cx="11351537" cy="1938992"/>
          </a:xfrm>
          <a:prstGeom prst="rect">
            <a:avLst/>
          </a:prstGeom>
          <a:noFill/>
        </p:spPr>
        <p:txBody>
          <a:bodyPr wrap="square">
            <a:spAutoFit/>
          </a:bodyPr>
          <a:lstStyle/>
          <a:p>
            <a:pPr marL="342900" indent="-342900">
              <a:buClrTx/>
              <a:buFont typeface="Arial" panose="020B0604020202020204" pitchFamily="34" charset="0"/>
              <a:buChar char="•"/>
            </a:pPr>
            <a:r>
              <a:rPr lang="en-US" sz="2400" kern="1200">
                <a:solidFill>
                  <a:prstClr val="black"/>
                </a:solidFill>
                <a:latin typeface="Times New Roman" panose="02020603050405020304" pitchFamily="18" charset="0"/>
                <a:ea typeface="+mn-ea"/>
                <a:cs typeface="Times New Roman" panose="02020603050405020304" pitchFamily="18" charset="0"/>
              </a:rPr>
              <a:t>In the Consume step in Model Builder, a code snippet is provided which creates sample input for the model and uses the model to make a prediction on that input.</a:t>
            </a:r>
          </a:p>
          <a:p>
            <a:pPr marL="342900" indent="-342900">
              <a:buClrTx/>
              <a:buFont typeface="Arial" panose="020B0604020202020204" pitchFamily="34" charset="0"/>
              <a:buChar char="•"/>
            </a:pPr>
            <a:r>
              <a:rPr lang="en-US" sz="2400" kern="1200">
                <a:solidFill>
                  <a:prstClr val="black"/>
                </a:solidFill>
                <a:latin typeface="Times New Roman" panose="02020603050405020304" pitchFamily="18" charset="0"/>
                <a:ea typeface="+mn-ea"/>
                <a:cs typeface="Times New Roman" panose="02020603050405020304" pitchFamily="18" charset="0"/>
              </a:rPr>
              <a:t>Model Builder also offers Project templates that you can optionally add to your solution. There are two project templates (a </a:t>
            </a:r>
            <a:r>
              <a:rPr lang="en-US" sz="2400" b="1" kern="1200">
                <a:solidFill>
                  <a:prstClr val="black"/>
                </a:solidFill>
                <a:latin typeface="Times New Roman" panose="02020603050405020304" pitchFamily="18" charset="0"/>
                <a:ea typeface="+mn-ea"/>
                <a:cs typeface="Times New Roman" panose="02020603050405020304" pitchFamily="18" charset="0"/>
              </a:rPr>
              <a:t>console app </a:t>
            </a:r>
            <a:r>
              <a:rPr lang="en-US" sz="2400" kern="1200">
                <a:solidFill>
                  <a:prstClr val="black"/>
                </a:solidFill>
                <a:latin typeface="Times New Roman" panose="02020603050405020304" pitchFamily="18" charset="0"/>
                <a:ea typeface="+mn-ea"/>
                <a:cs typeface="Times New Roman" panose="02020603050405020304" pitchFamily="18" charset="0"/>
              </a:rPr>
              <a:t>and a </a:t>
            </a:r>
            <a:r>
              <a:rPr lang="en-US" sz="2400" b="1" kern="1200">
                <a:solidFill>
                  <a:prstClr val="black"/>
                </a:solidFill>
                <a:latin typeface="Times New Roman" panose="02020603050405020304" pitchFamily="18" charset="0"/>
                <a:ea typeface="+mn-ea"/>
                <a:cs typeface="Times New Roman" panose="02020603050405020304" pitchFamily="18" charset="0"/>
              </a:rPr>
              <a:t>web API</a:t>
            </a:r>
            <a:r>
              <a:rPr lang="en-US" sz="2400" kern="1200">
                <a:solidFill>
                  <a:prstClr val="black"/>
                </a:solidFill>
                <a:latin typeface="Times New Roman" panose="02020603050405020304" pitchFamily="18" charset="0"/>
                <a:ea typeface="+mn-ea"/>
                <a:cs typeface="Times New Roman" panose="02020603050405020304" pitchFamily="18" charset="0"/>
              </a:rPr>
              <a:t>), both which consume the trained model.</a:t>
            </a:r>
          </a:p>
        </p:txBody>
      </p:sp>
      <p:sp>
        <p:nvSpPr>
          <p:cNvPr id="10" name="TextBox 9">
            <a:extLst>
              <a:ext uri="{FF2B5EF4-FFF2-40B4-BE49-F238E27FC236}">
                <a16:creationId xmlns:a16="http://schemas.microsoft.com/office/drawing/2014/main" id="{596780C4-52C2-4366-C97B-33D6FEF1B965}"/>
              </a:ext>
            </a:extLst>
          </p:cNvPr>
          <p:cNvSpPr txBox="1"/>
          <p:nvPr/>
        </p:nvSpPr>
        <p:spPr>
          <a:xfrm>
            <a:off x="1525292" y="3203312"/>
            <a:ext cx="9677400" cy="3139321"/>
          </a:xfrm>
          <a:prstGeom prst="rect">
            <a:avLst/>
          </a:prstGeom>
          <a:noFill/>
        </p:spPr>
        <p:txBody>
          <a:bodyPr wrap="square">
            <a:spAutoFit/>
          </a:bodyPr>
          <a:lstStyle/>
          <a:p>
            <a:pPr>
              <a:buClrTx/>
              <a:buFontTx/>
              <a:buNone/>
            </a:pPr>
            <a:r>
              <a:rPr lang="en-US" sz="1800" kern="1200">
                <a:solidFill>
                  <a:srgbClr val="008000"/>
                </a:solidFill>
                <a:latin typeface="Cascadia Mono" panose="020B0609020000020004" pitchFamily="49" charset="0"/>
                <a:ea typeface="+mn-ea"/>
                <a:cs typeface="+mn-cs"/>
              </a:rPr>
              <a:t>// Add input data</a:t>
            </a:r>
            <a:endParaRPr lang="en-US" sz="1800" kern="1200">
              <a:latin typeface="Cascadia Mono" panose="020B0609020000020004" pitchFamily="49" charset="0"/>
              <a:ea typeface="+mn-ea"/>
              <a:cs typeface="+mn-cs"/>
            </a:endParaRPr>
          </a:p>
          <a:p>
            <a:pPr>
              <a:buClrTx/>
              <a:buFontTx/>
              <a:buNone/>
            </a:pPr>
            <a:r>
              <a:rPr lang="en-US" sz="1800" kern="1200">
                <a:solidFill>
                  <a:srgbClr val="0000FF"/>
                </a:solidFill>
                <a:latin typeface="Cascadia Mono" panose="020B0609020000020004" pitchFamily="49" charset="0"/>
                <a:ea typeface="+mn-ea"/>
                <a:cs typeface="+mn-cs"/>
              </a:rPr>
              <a:t>var</a:t>
            </a:r>
            <a:r>
              <a:rPr lang="en-US" sz="1800" kern="1200">
                <a:latin typeface="Cascadia Mono" panose="020B0609020000020004" pitchFamily="49" charset="0"/>
                <a:ea typeface="+mn-ea"/>
                <a:cs typeface="+mn-cs"/>
              </a:rPr>
              <a:t> sampleData = </a:t>
            </a:r>
            <a:r>
              <a:rPr lang="en-US" sz="1800" kern="1200">
                <a:solidFill>
                  <a:srgbClr val="0000FF"/>
                </a:solidFill>
                <a:latin typeface="Cascadia Mono" panose="020B0609020000020004" pitchFamily="49" charset="0"/>
                <a:ea typeface="+mn-ea"/>
                <a:cs typeface="+mn-cs"/>
              </a:rPr>
              <a:t>new</a:t>
            </a:r>
            <a:r>
              <a:rPr lang="en-US" sz="1800" kern="1200">
                <a:latin typeface="Cascadia Mono" panose="020B0609020000020004" pitchFamily="49" charset="0"/>
                <a:ea typeface="+mn-ea"/>
                <a:cs typeface="+mn-cs"/>
              </a:rPr>
              <a:t> SentimentModel.ModelInput()</a:t>
            </a:r>
          </a:p>
          <a:p>
            <a:pPr>
              <a:buClrTx/>
              <a:buFontTx/>
              <a:buNone/>
            </a:pPr>
            <a:r>
              <a:rPr lang="en-US" sz="1800" kern="1200">
                <a:latin typeface="Cascadia Mono" panose="020B0609020000020004" pitchFamily="49" charset="0"/>
                <a:ea typeface="+mn-ea"/>
                <a:cs typeface="+mn-cs"/>
              </a:rPr>
              <a:t>{</a:t>
            </a:r>
          </a:p>
          <a:p>
            <a:pPr>
              <a:buClrTx/>
              <a:buFontTx/>
              <a:buNone/>
            </a:pPr>
            <a:r>
              <a:rPr lang="en-US" sz="1800" kern="1200">
                <a:latin typeface="Cascadia Mono" panose="020B0609020000020004" pitchFamily="49" charset="0"/>
                <a:ea typeface="+mn-ea"/>
                <a:cs typeface="+mn-cs"/>
              </a:rPr>
              <a:t>   Col0 = </a:t>
            </a:r>
            <a:r>
              <a:rPr lang="en-US" sz="1800" kern="1200">
                <a:solidFill>
                  <a:srgbClr val="A31515"/>
                </a:solidFill>
                <a:latin typeface="Cascadia Mono" panose="020B0609020000020004" pitchFamily="49" charset="0"/>
                <a:ea typeface="+mn-ea"/>
                <a:cs typeface="+mn-cs"/>
              </a:rPr>
              <a:t>"This restaurant was wonderful."</a:t>
            </a:r>
            <a:endParaRPr lang="en-US" sz="1800" kern="1200">
              <a:latin typeface="Cascadia Mono" panose="020B0609020000020004" pitchFamily="49" charset="0"/>
              <a:ea typeface="+mn-ea"/>
              <a:cs typeface="+mn-cs"/>
            </a:endParaRPr>
          </a:p>
          <a:p>
            <a:pPr>
              <a:buClrTx/>
              <a:buFontTx/>
              <a:buNone/>
            </a:pPr>
            <a:r>
              <a:rPr lang="en-US" sz="1800" kern="1200">
                <a:latin typeface="Cascadia Mono" panose="020B0609020000020004" pitchFamily="49" charset="0"/>
                <a:ea typeface="+mn-ea"/>
                <a:cs typeface="+mn-cs"/>
              </a:rPr>
              <a:t>};</a:t>
            </a:r>
          </a:p>
          <a:p>
            <a:pPr>
              <a:buClrTx/>
              <a:buFontTx/>
              <a:buNone/>
            </a:pPr>
            <a:r>
              <a:rPr lang="en-US" sz="1800" kern="1200">
                <a:solidFill>
                  <a:srgbClr val="008000"/>
                </a:solidFill>
                <a:latin typeface="Cascadia Mono" panose="020B0609020000020004" pitchFamily="49" charset="0"/>
                <a:ea typeface="+mn-ea"/>
                <a:cs typeface="+mn-cs"/>
              </a:rPr>
              <a:t>// Load model and predict output of sample data</a:t>
            </a:r>
            <a:endParaRPr lang="en-US" sz="1800" kern="1200">
              <a:latin typeface="Cascadia Mono" panose="020B0609020000020004" pitchFamily="49" charset="0"/>
              <a:ea typeface="+mn-ea"/>
              <a:cs typeface="+mn-cs"/>
            </a:endParaRPr>
          </a:p>
          <a:p>
            <a:pPr>
              <a:buClrTx/>
              <a:buFontTx/>
              <a:buNone/>
            </a:pPr>
            <a:r>
              <a:rPr lang="en-US" sz="1800" kern="1200">
                <a:solidFill>
                  <a:srgbClr val="0000FF"/>
                </a:solidFill>
                <a:latin typeface="Cascadia Mono" panose="020B0609020000020004" pitchFamily="49" charset="0"/>
                <a:ea typeface="+mn-ea"/>
                <a:cs typeface="+mn-cs"/>
              </a:rPr>
              <a:t>var</a:t>
            </a:r>
            <a:r>
              <a:rPr lang="en-US" sz="1800" kern="1200">
                <a:latin typeface="Cascadia Mono" panose="020B0609020000020004" pitchFamily="49" charset="0"/>
                <a:ea typeface="+mn-ea"/>
                <a:cs typeface="+mn-cs"/>
              </a:rPr>
              <a:t> result = SentimentModel.Predict(sampleData);</a:t>
            </a:r>
          </a:p>
          <a:p>
            <a:pPr>
              <a:buClrTx/>
              <a:buFontTx/>
              <a:buNone/>
            </a:pPr>
            <a:r>
              <a:rPr lang="en-US" sz="1800" kern="1200">
                <a:solidFill>
                  <a:srgbClr val="008000"/>
                </a:solidFill>
                <a:latin typeface="Cascadia Mono" panose="020B0609020000020004" pitchFamily="49" charset="0"/>
                <a:ea typeface="+mn-ea"/>
                <a:cs typeface="+mn-cs"/>
              </a:rPr>
              <a:t>// If Prediction is 1, sentiment is "Positive"; otherwise, sentiment is "Negative"</a:t>
            </a:r>
            <a:endParaRPr lang="en-US" sz="1800" kern="1200">
              <a:latin typeface="Cascadia Mono" panose="020B0609020000020004" pitchFamily="49" charset="0"/>
              <a:ea typeface="+mn-ea"/>
              <a:cs typeface="+mn-cs"/>
            </a:endParaRPr>
          </a:p>
          <a:p>
            <a:pPr>
              <a:buClrTx/>
              <a:buFontTx/>
              <a:buNone/>
            </a:pPr>
            <a:r>
              <a:rPr lang="en-US" sz="1800" kern="1200">
                <a:solidFill>
                  <a:srgbClr val="0000FF"/>
                </a:solidFill>
                <a:latin typeface="Cascadia Mono" panose="020B0609020000020004" pitchFamily="49" charset="0"/>
                <a:ea typeface="+mn-ea"/>
                <a:cs typeface="+mn-cs"/>
              </a:rPr>
              <a:t>var</a:t>
            </a:r>
            <a:r>
              <a:rPr lang="en-US" sz="1800" kern="1200">
                <a:latin typeface="Cascadia Mono" panose="020B0609020000020004" pitchFamily="49" charset="0"/>
                <a:ea typeface="+mn-ea"/>
                <a:cs typeface="+mn-cs"/>
              </a:rPr>
              <a:t> sentiment = result.PredictedLabel == 1 ? </a:t>
            </a:r>
            <a:r>
              <a:rPr lang="en-US" sz="1800" kern="1200">
                <a:solidFill>
                  <a:srgbClr val="A31515"/>
                </a:solidFill>
                <a:latin typeface="Cascadia Mono" panose="020B0609020000020004" pitchFamily="49" charset="0"/>
                <a:ea typeface="+mn-ea"/>
                <a:cs typeface="+mn-cs"/>
              </a:rPr>
              <a:t>"Positive"</a:t>
            </a:r>
            <a:r>
              <a:rPr lang="en-US" sz="1800" kern="1200">
                <a:latin typeface="Cascadia Mono" panose="020B0609020000020004" pitchFamily="49" charset="0"/>
                <a:ea typeface="+mn-ea"/>
                <a:cs typeface="+mn-cs"/>
              </a:rPr>
              <a:t> : </a:t>
            </a:r>
            <a:r>
              <a:rPr lang="en-US" sz="1800" kern="1200">
                <a:solidFill>
                  <a:srgbClr val="A31515"/>
                </a:solidFill>
                <a:latin typeface="Cascadia Mono" panose="020B0609020000020004" pitchFamily="49" charset="0"/>
                <a:ea typeface="+mn-ea"/>
                <a:cs typeface="+mn-cs"/>
              </a:rPr>
              <a:t>"Negative"</a:t>
            </a:r>
            <a:r>
              <a:rPr lang="en-US" sz="1800" kern="1200">
                <a:latin typeface="Cascadia Mono" panose="020B0609020000020004" pitchFamily="49" charset="0"/>
                <a:ea typeface="+mn-ea"/>
                <a:cs typeface="+mn-cs"/>
              </a:rPr>
              <a:t>;</a:t>
            </a:r>
          </a:p>
          <a:p>
            <a:pPr>
              <a:buClrTx/>
              <a:buFontTx/>
              <a:buNone/>
            </a:pPr>
            <a:r>
              <a:rPr lang="en-US" sz="1800" kern="1200">
                <a:latin typeface="Cascadia Mono" panose="020B0609020000020004" pitchFamily="49" charset="0"/>
                <a:ea typeface="+mn-ea"/>
                <a:cs typeface="+mn-cs"/>
              </a:rPr>
              <a:t>Console.WriteLine(</a:t>
            </a:r>
            <a:r>
              <a:rPr lang="en-US" sz="1800" kern="1200">
                <a:solidFill>
                  <a:srgbClr val="A31515"/>
                </a:solidFill>
                <a:latin typeface="Cascadia Mono" panose="020B0609020000020004" pitchFamily="49" charset="0"/>
                <a:ea typeface="+mn-ea"/>
                <a:cs typeface="+mn-cs"/>
              </a:rPr>
              <a:t>$"Text: </a:t>
            </a:r>
            <a:r>
              <a:rPr lang="en-US" sz="1800" kern="1200">
                <a:latin typeface="Cascadia Mono" panose="020B0609020000020004" pitchFamily="49" charset="0"/>
                <a:ea typeface="+mn-ea"/>
                <a:cs typeface="+mn-cs"/>
              </a:rPr>
              <a:t>{sampleData.Col0}</a:t>
            </a:r>
            <a:r>
              <a:rPr lang="en-US" sz="1800" kern="1200">
                <a:solidFill>
                  <a:srgbClr val="A31515"/>
                </a:solidFill>
                <a:latin typeface="Cascadia Mono" panose="020B0609020000020004" pitchFamily="49" charset="0"/>
                <a:ea typeface="+mn-ea"/>
                <a:cs typeface="+mn-cs"/>
              </a:rPr>
              <a:t>\nSentiment: </a:t>
            </a:r>
            <a:r>
              <a:rPr lang="en-US" sz="1800" kern="1200">
                <a:latin typeface="Cascadia Mono" panose="020B0609020000020004" pitchFamily="49" charset="0"/>
                <a:ea typeface="+mn-ea"/>
                <a:cs typeface="+mn-cs"/>
              </a:rPr>
              <a:t>{sentiment}</a:t>
            </a:r>
            <a:r>
              <a:rPr lang="en-US" sz="1800" kern="1200">
                <a:solidFill>
                  <a:srgbClr val="A31515"/>
                </a:solidFill>
                <a:latin typeface="Cascadia Mono" panose="020B0609020000020004" pitchFamily="49" charset="0"/>
                <a:ea typeface="+mn-ea"/>
                <a:cs typeface="+mn-cs"/>
              </a:rPr>
              <a:t>"</a:t>
            </a:r>
            <a:r>
              <a:rPr lang="en-US" sz="1800" kern="1200">
                <a:latin typeface="Cascadia Mono" panose="020B0609020000020004" pitchFamily="49" charset="0"/>
                <a:ea typeface="+mn-ea"/>
                <a:cs typeface="+mn-cs"/>
              </a:rPr>
              <a:t>);</a:t>
            </a:r>
          </a:p>
        </p:txBody>
      </p:sp>
    </p:spTree>
    <p:extLst>
      <p:ext uri="{BB962C8B-B14F-4D97-AF65-F5344CB8AC3E}">
        <p14:creationId xmlns:p14="http://schemas.microsoft.com/office/powerpoint/2010/main" val="28028748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8F155815-218F-B9D8-233A-58B49DB6D10B}"/>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76D1236A-2764-265D-4EAD-02FF22CA0BD3}"/>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3BA9BD73-72CB-C4B0-7250-EA3DA7204F54}"/>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44</a:t>
            </a:fld>
            <a:endParaRPr/>
          </a:p>
        </p:txBody>
      </p:sp>
      <p:grpSp>
        <p:nvGrpSpPr>
          <p:cNvPr id="2" name="Group 1">
            <a:extLst>
              <a:ext uri="{FF2B5EF4-FFF2-40B4-BE49-F238E27FC236}">
                <a16:creationId xmlns:a16="http://schemas.microsoft.com/office/drawing/2014/main" id="{6BA77E3A-B321-8508-1B45-35F513240799}"/>
              </a:ext>
            </a:extLst>
          </p:cNvPr>
          <p:cNvGrpSpPr/>
          <p:nvPr/>
        </p:nvGrpSpPr>
        <p:grpSpPr>
          <a:xfrm>
            <a:off x="173846" y="350865"/>
            <a:ext cx="4620576" cy="508000"/>
            <a:chOff x="789624" y="1191463"/>
            <a:chExt cx="4620576" cy="508000"/>
          </a:xfrm>
        </p:grpSpPr>
        <p:sp>
          <p:nvSpPr>
            <p:cNvPr id="3" name="AutoShape 52">
              <a:extLst>
                <a:ext uri="{FF2B5EF4-FFF2-40B4-BE49-F238E27FC236}">
                  <a16:creationId xmlns:a16="http://schemas.microsoft.com/office/drawing/2014/main" id="{744D2120-4163-0989-8409-3980B1B59530}"/>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buClrTx/>
                <a:buFontTx/>
                <a:buNone/>
              </a:pPr>
              <a:r>
                <a:rPr lang="en-US" sz="2800" b="1" kern="1200" dirty="0">
                  <a:solidFill>
                    <a:prstClr val="black"/>
                  </a:solidFill>
                  <a:latin typeface="Cambria" panose="02040503050406030204" pitchFamily="18" charset="0"/>
                  <a:ea typeface="+mn-ea"/>
                  <a:cs typeface="+mn-cs"/>
                </a:rPr>
                <a:t>Sample ML.NET Builder</a:t>
              </a:r>
            </a:p>
          </p:txBody>
        </p:sp>
        <p:grpSp>
          <p:nvGrpSpPr>
            <p:cNvPr id="4" name="Group 17">
              <a:extLst>
                <a:ext uri="{FF2B5EF4-FFF2-40B4-BE49-F238E27FC236}">
                  <a16:creationId xmlns:a16="http://schemas.microsoft.com/office/drawing/2014/main" id="{ED1279BB-EC49-46CC-070A-FA8566F9E303}"/>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4822F2A5-DECE-B148-3CE6-0071508985D2}"/>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8FF6C3C0-7653-87E1-0992-B071B45AA31F}"/>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F093655A-E562-1C3F-E7B4-2C9A3806C6DA}"/>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sp>
        <p:nvSpPr>
          <p:cNvPr id="8" name="TextBox 7">
            <a:extLst>
              <a:ext uri="{FF2B5EF4-FFF2-40B4-BE49-F238E27FC236}">
                <a16:creationId xmlns:a16="http://schemas.microsoft.com/office/drawing/2014/main" id="{C961655A-624B-41B5-52D8-B28FC0B1E784}"/>
              </a:ext>
            </a:extLst>
          </p:cNvPr>
          <p:cNvSpPr txBox="1"/>
          <p:nvPr/>
        </p:nvSpPr>
        <p:spPr>
          <a:xfrm>
            <a:off x="524256" y="903842"/>
            <a:ext cx="7879190" cy="461665"/>
          </a:xfrm>
          <a:prstGeom prst="rect">
            <a:avLst/>
          </a:prstGeom>
          <a:noFill/>
        </p:spPr>
        <p:txBody>
          <a:bodyPr wrap="square">
            <a:spAutoFit/>
          </a:bodyPr>
          <a:lstStyle/>
          <a:p>
            <a:pPr>
              <a:buClrTx/>
              <a:buFontTx/>
              <a:buNone/>
            </a:pPr>
            <a:r>
              <a:rPr lang="en-US" sz="2400" b="1" u="sng" kern="1200">
                <a:solidFill>
                  <a:prstClr val="black"/>
                </a:solidFill>
                <a:latin typeface="Times New Roman" panose="02020603050405020304" pitchFamily="18" charset="0"/>
                <a:ea typeface="+mn-ea"/>
                <a:cs typeface="Times New Roman" panose="02020603050405020304" pitchFamily="18" charset="0"/>
              </a:rPr>
              <a:t>Step 11:</a:t>
            </a:r>
            <a:r>
              <a:rPr lang="en-US" sz="2400" b="1" kern="1200">
                <a:solidFill>
                  <a:prstClr val="black"/>
                </a:solidFill>
                <a:latin typeface="Times New Roman" panose="02020603050405020304" pitchFamily="18" charset="0"/>
                <a:ea typeface="+mn-ea"/>
                <a:cs typeface="Times New Roman" panose="02020603050405020304" pitchFamily="18" charset="0"/>
              </a:rPr>
              <a:t> </a:t>
            </a:r>
            <a:r>
              <a:rPr lang="en-US" sz="2400" kern="1200">
                <a:solidFill>
                  <a:prstClr val="black"/>
                </a:solidFill>
                <a:latin typeface="Times New Roman" panose="02020603050405020304" pitchFamily="18" charset="0"/>
                <a:ea typeface="+mn-ea"/>
                <a:cs typeface="Times New Roman" panose="02020603050405020304" pitchFamily="18" charset="0"/>
              </a:rPr>
              <a:t>Design visualization GUI to use Sentiment model</a:t>
            </a:r>
            <a:endParaRPr lang="en-US" sz="2400" kern="1200">
              <a:solidFill>
                <a:prstClr val="black"/>
              </a:solidFill>
              <a:latin typeface="Times New Roman" panose="02020603050405020304" pitchFamily="18" charset="0"/>
              <a:ea typeface="+mn-ea"/>
              <a:cs typeface="Times New Roman" panose="02020603050405020304" pitchFamily="18" charset="0"/>
              <a:sym typeface="Wingdings" panose="05000000000000000000" pitchFamily="2" charset="2"/>
            </a:endParaRPr>
          </a:p>
        </p:txBody>
      </p:sp>
      <p:pic>
        <p:nvPicPr>
          <p:cNvPr id="9" name="Picture 8">
            <a:extLst>
              <a:ext uri="{FF2B5EF4-FFF2-40B4-BE49-F238E27FC236}">
                <a16:creationId xmlns:a16="http://schemas.microsoft.com/office/drawing/2014/main" id="{AD3D1411-23C4-699C-7D6E-D165532F50C1}"/>
              </a:ext>
            </a:extLst>
          </p:cNvPr>
          <p:cNvPicPr>
            <a:picLocks noChangeAspect="1"/>
          </p:cNvPicPr>
          <p:nvPr/>
        </p:nvPicPr>
        <p:blipFill>
          <a:blip r:embed="rId3"/>
          <a:stretch>
            <a:fillRect/>
          </a:stretch>
        </p:blipFill>
        <p:spPr>
          <a:xfrm>
            <a:off x="558872" y="1849465"/>
            <a:ext cx="5537128" cy="3352800"/>
          </a:xfrm>
          <a:prstGeom prst="rect">
            <a:avLst/>
          </a:prstGeom>
        </p:spPr>
      </p:pic>
      <p:pic>
        <p:nvPicPr>
          <p:cNvPr id="10" name="Picture 9">
            <a:extLst>
              <a:ext uri="{FF2B5EF4-FFF2-40B4-BE49-F238E27FC236}">
                <a16:creationId xmlns:a16="http://schemas.microsoft.com/office/drawing/2014/main" id="{6EA60E74-4B03-626E-9999-8338B6920F04}"/>
              </a:ext>
            </a:extLst>
          </p:cNvPr>
          <p:cNvPicPr>
            <a:picLocks noChangeAspect="1"/>
          </p:cNvPicPr>
          <p:nvPr/>
        </p:nvPicPr>
        <p:blipFill>
          <a:blip r:embed="rId4"/>
          <a:stretch>
            <a:fillRect/>
          </a:stretch>
        </p:blipFill>
        <p:spPr>
          <a:xfrm>
            <a:off x="6346046" y="1849465"/>
            <a:ext cx="5537128" cy="3352800"/>
          </a:xfrm>
          <a:prstGeom prst="rect">
            <a:avLst/>
          </a:prstGeom>
        </p:spPr>
      </p:pic>
    </p:spTree>
    <p:extLst>
      <p:ext uri="{BB962C8B-B14F-4D97-AF65-F5344CB8AC3E}">
        <p14:creationId xmlns:p14="http://schemas.microsoft.com/office/powerpoint/2010/main" val="12217524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71D90BCA-9D7A-A08B-F678-B8CD6C69685A}"/>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771FDA04-4768-CC92-E661-9F6605C70605}"/>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8353997B-85B6-8ED6-7434-B3D5755A179B}"/>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45</a:t>
            </a:fld>
            <a:endParaRPr/>
          </a:p>
        </p:txBody>
      </p:sp>
      <p:grpSp>
        <p:nvGrpSpPr>
          <p:cNvPr id="2" name="Group 1">
            <a:extLst>
              <a:ext uri="{FF2B5EF4-FFF2-40B4-BE49-F238E27FC236}">
                <a16:creationId xmlns:a16="http://schemas.microsoft.com/office/drawing/2014/main" id="{EFBB7ACC-E964-C595-3A11-945A32FAC961}"/>
              </a:ext>
            </a:extLst>
          </p:cNvPr>
          <p:cNvGrpSpPr/>
          <p:nvPr/>
        </p:nvGrpSpPr>
        <p:grpSpPr>
          <a:xfrm>
            <a:off x="105905" y="284549"/>
            <a:ext cx="4620576" cy="508000"/>
            <a:chOff x="789624" y="1191463"/>
            <a:chExt cx="4620576" cy="508000"/>
          </a:xfrm>
        </p:grpSpPr>
        <p:sp>
          <p:nvSpPr>
            <p:cNvPr id="3" name="AutoShape 52">
              <a:extLst>
                <a:ext uri="{FF2B5EF4-FFF2-40B4-BE49-F238E27FC236}">
                  <a16:creationId xmlns:a16="http://schemas.microsoft.com/office/drawing/2014/main" id="{058E4B45-222F-C952-015C-299F859220C9}"/>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buClrTx/>
                <a:buFontTx/>
                <a:buNone/>
              </a:pPr>
              <a:r>
                <a:rPr lang="en-US" sz="2800" b="1" kern="1200" dirty="0">
                  <a:solidFill>
                    <a:prstClr val="black"/>
                  </a:solidFill>
                  <a:latin typeface="Cambria" panose="02040503050406030204" pitchFamily="18" charset="0"/>
                  <a:ea typeface="+mn-ea"/>
                  <a:cs typeface="+mn-cs"/>
                </a:rPr>
                <a:t>Sample ML.NET Builder</a:t>
              </a:r>
            </a:p>
          </p:txBody>
        </p:sp>
        <p:grpSp>
          <p:nvGrpSpPr>
            <p:cNvPr id="4" name="Group 17">
              <a:extLst>
                <a:ext uri="{FF2B5EF4-FFF2-40B4-BE49-F238E27FC236}">
                  <a16:creationId xmlns:a16="http://schemas.microsoft.com/office/drawing/2014/main" id="{E12C4726-C5DE-8D7A-CE71-76ED515F9C4D}"/>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2BE33E94-B0A3-0F67-022F-BEEE4D839119}"/>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BECE279C-C4DA-7D13-1E8C-595FEC6F920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1246F542-03DE-024B-1DBB-91E775AD7EBF}"/>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sp>
        <p:nvSpPr>
          <p:cNvPr id="8" name="TextBox 7">
            <a:extLst>
              <a:ext uri="{FF2B5EF4-FFF2-40B4-BE49-F238E27FC236}">
                <a16:creationId xmlns:a16="http://schemas.microsoft.com/office/drawing/2014/main" id="{2946F041-B0A1-96E5-2A33-30F85490CB5A}"/>
              </a:ext>
            </a:extLst>
          </p:cNvPr>
          <p:cNvSpPr txBox="1"/>
          <p:nvPr/>
        </p:nvSpPr>
        <p:spPr>
          <a:xfrm>
            <a:off x="456315" y="837526"/>
            <a:ext cx="7879190" cy="461665"/>
          </a:xfrm>
          <a:prstGeom prst="rect">
            <a:avLst/>
          </a:prstGeom>
          <a:noFill/>
        </p:spPr>
        <p:txBody>
          <a:bodyPr wrap="square">
            <a:spAutoFit/>
          </a:bodyPr>
          <a:lstStyle/>
          <a:p>
            <a:pPr>
              <a:buClrTx/>
              <a:buFontTx/>
              <a:buNone/>
            </a:pPr>
            <a:r>
              <a:rPr lang="en-US" sz="2400" b="1" u="sng" kern="1200">
                <a:solidFill>
                  <a:prstClr val="black"/>
                </a:solidFill>
                <a:latin typeface="Times New Roman" panose="02020603050405020304" pitchFamily="18" charset="0"/>
                <a:ea typeface="+mn-ea"/>
                <a:cs typeface="Times New Roman" panose="02020603050405020304" pitchFamily="18" charset="0"/>
              </a:rPr>
              <a:t>Step 11:</a:t>
            </a:r>
            <a:r>
              <a:rPr lang="en-US" sz="2400" b="1" kern="1200">
                <a:solidFill>
                  <a:prstClr val="black"/>
                </a:solidFill>
                <a:latin typeface="Times New Roman" panose="02020603050405020304" pitchFamily="18" charset="0"/>
                <a:ea typeface="+mn-ea"/>
                <a:cs typeface="Times New Roman" panose="02020603050405020304" pitchFamily="18" charset="0"/>
              </a:rPr>
              <a:t> </a:t>
            </a:r>
            <a:r>
              <a:rPr lang="en-US" sz="2400" kern="1200">
                <a:solidFill>
                  <a:prstClr val="black"/>
                </a:solidFill>
                <a:latin typeface="Times New Roman" panose="02020603050405020304" pitchFamily="18" charset="0"/>
                <a:ea typeface="+mn-ea"/>
                <a:cs typeface="Times New Roman" panose="02020603050405020304" pitchFamily="18" charset="0"/>
              </a:rPr>
              <a:t>Design visualization GUI to use Sentiment model</a:t>
            </a:r>
            <a:endParaRPr lang="en-US" sz="2400" kern="1200">
              <a:solidFill>
                <a:prstClr val="black"/>
              </a:solidFill>
              <a:latin typeface="Times New Roman" panose="02020603050405020304" pitchFamily="18" charset="0"/>
              <a:ea typeface="+mn-ea"/>
              <a:cs typeface="Times New Roman" panose="02020603050405020304" pitchFamily="18" charset="0"/>
              <a:sym typeface="Wingdings" panose="05000000000000000000" pitchFamily="2" charset="2"/>
            </a:endParaRPr>
          </a:p>
        </p:txBody>
      </p:sp>
      <p:sp>
        <p:nvSpPr>
          <p:cNvPr id="9" name="TextBox 8">
            <a:extLst>
              <a:ext uri="{FF2B5EF4-FFF2-40B4-BE49-F238E27FC236}">
                <a16:creationId xmlns:a16="http://schemas.microsoft.com/office/drawing/2014/main" id="{36684EC1-3A7D-5930-B782-4EA22BD2FA30}"/>
              </a:ext>
            </a:extLst>
          </p:cNvPr>
          <p:cNvSpPr txBox="1"/>
          <p:nvPr/>
        </p:nvSpPr>
        <p:spPr>
          <a:xfrm>
            <a:off x="398368" y="1299191"/>
            <a:ext cx="10591800" cy="5078313"/>
          </a:xfrm>
          <a:prstGeom prst="rect">
            <a:avLst/>
          </a:prstGeom>
          <a:noFill/>
        </p:spPr>
        <p:txBody>
          <a:bodyPr wrap="square">
            <a:spAutoFit/>
          </a:bodyPr>
          <a:lstStyle/>
          <a:p>
            <a:pPr>
              <a:buClrTx/>
              <a:buFontTx/>
              <a:buNone/>
            </a:pPr>
            <a:r>
              <a:rPr lang="en-US" sz="1800" kern="1200">
                <a:solidFill>
                  <a:srgbClr val="0000FF"/>
                </a:solidFill>
                <a:latin typeface="Cascadia Mono" panose="020B0609020000020004" pitchFamily="49" charset="0"/>
                <a:ea typeface="+mn-ea"/>
                <a:cs typeface="+mn-cs"/>
              </a:rPr>
              <a:t>private</a:t>
            </a:r>
            <a:r>
              <a:rPr lang="en-US" sz="1800" kern="1200">
                <a:latin typeface="Cascadia Mono" panose="020B0609020000020004" pitchFamily="49" charset="0"/>
                <a:ea typeface="+mn-ea"/>
                <a:cs typeface="+mn-cs"/>
              </a:rPr>
              <a:t> </a:t>
            </a:r>
            <a:r>
              <a:rPr lang="en-US" sz="1800" kern="1200">
                <a:solidFill>
                  <a:srgbClr val="0000FF"/>
                </a:solidFill>
                <a:latin typeface="Cascadia Mono" panose="020B0609020000020004" pitchFamily="49" charset="0"/>
                <a:ea typeface="+mn-ea"/>
                <a:cs typeface="+mn-cs"/>
              </a:rPr>
              <a:t>void</a:t>
            </a:r>
            <a:r>
              <a:rPr lang="en-US" sz="1800" kern="1200">
                <a:latin typeface="Cascadia Mono" panose="020B0609020000020004" pitchFamily="49" charset="0"/>
                <a:ea typeface="+mn-ea"/>
                <a:cs typeface="+mn-cs"/>
              </a:rPr>
              <a:t> btnPredict_Click(</a:t>
            </a:r>
            <a:r>
              <a:rPr lang="en-US" sz="1800" kern="1200">
                <a:solidFill>
                  <a:srgbClr val="0000FF"/>
                </a:solidFill>
                <a:latin typeface="Cascadia Mono" panose="020B0609020000020004" pitchFamily="49" charset="0"/>
                <a:ea typeface="+mn-ea"/>
                <a:cs typeface="+mn-cs"/>
              </a:rPr>
              <a:t>object</a:t>
            </a:r>
            <a:r>
              <a:rPr lang="en-US" sz="1800" kern="1200">
                <a:latin typeface="Cascadia Mono" panose="020B0609020000020004" pitchFamily="49" charset="0"/>
                <a:ea typeface="+mn-ea"/>
                <a:cs typeface="+mn-cs"/>
              </a:rPr>
              <a:t> sender, EventArgs e) {</a:t>
            </a:r>
          </a:p>
          <a:p>
            <a:pPr>
              <a:buClrTx/>
              <a:buFontTx/>
              <a:buNone/>
            </a:pPr>
            <a:r>
              <a:rPr lang="en-US" sz="1800" kern="1200">
                <a:latin typeface="Cascadia Mono" panose="020B0609020000020004" pitchFamily="49" charset="0"/>
                <a:ea typeface="+mn-ea"/>
                <a:cs typeface="+mn-cs"/>
              </a:rPr>
              <a:t>     </a:t>
            </a:r>
            <a:r>
              <a:rPr lang="en-US" sz="1800" kern="1200">
                <a:solidFill>
                  <a:srgbClr val="008000"/>
                </a:solidFill>
                <a:latin typeface="Cascadia Mono" panose="020B0609020000020004" pitchFamily="49" charset="0"/>
                <a:ea typeface="+mn-ea"/>
                <a:cs typeface="+mn-cs"/>
              </a:rPr>
              <a:t>//Load sample data</a:t>
            </a:r>
            <a:endParaRPr lang="en-US" sz="1800" kern="1200">
              <a:latin typeface="Cascadia Mono" panose="020B0609020000020004" pitchFamily="49" charset="0"/>
              <a:ea typeface="+mn-ea"/>
              <a:cs typeface="+mn-cs"/>
            </a:endParaRPr>
          </a:p>
          <a:p>
            <a:pPr>
              <a:buClrTx/>
              <a:buFontTx/>
              <a:buNone/>
            </a:pPr>
            <a:r>
              <a:rPr lang="en-US" sz="1800" kern="1200">
                <a:latin typeface="Cascadia Mono" panose="020B0609020000020004" pitchFamily="49" charset="0"/>
                <a:ea typeface="+mn-ea"/>
                <a:cs typeface="+mn-cs"/>
              </a:rPr>
              <a:t>      </a:t>
            </a:r>
            <a:r>
              <a:rPr lang="en-US" sz="1800" kern="1200">
                <a:solidFill>
                  <a:srgbClr val="0000FF"/>
                </a:solidFill>
                <a:latin typeface="Cascadia Mono" panose="020B0609020000020004" pitchFamily="49" charset="0"/>
                <a:ea typeface="+mn-ea"/>
                <a:cs typeface="+mn-cs"/>
              </a:rPr>
              <a:t>var</a:t>
            </a:r>
            <a:r>
              <a:rPr lang="en-US" sz="1800" kern="1200">
                <a:latin typeface="Cascadia Mono" panose="020B0609020000020004" pitchFamily="49" charset="0"/>
                <a:ea typeface="+mn-ea"/>
                <a:cs typeface="+mn-cs"/>
              </a:rPr>
              <a:t> sampleData = </a:t>
            </a:r>
            <a:r>
              <a:rPr lang="en-US" sz="1800" kern="1200">
                <a:solidFill>
                  <a:srgbClr val="0000FF"/>
                </a:solidFill>
                <a:latin typeface="Cascadia Mono" panose="020B0609020000020004" pitchFamily="49" charset="0"/>
                <a:ea typeface="+mn-ea"/>
                <a:cs typeface="+mn-cs"/>
              </a:rPr>
              <a:t>new</a:t>
            </a:r>
            <a:r>
              <a:rPr lang="en-US" sz="1800" kern="1200">
                <a:latin typeface="Cascadia Mono" panose="020B0609020000020004" pitchFamily="49" charset="0"/>
                <a:ea typeface="+mn-ea"/>
                <a:cs typeface="+mn-cs"/>
              </a:rPr>
              <a:t> SentimentModel.ModelInput() {</a:t>
            </a:r>
          </a:p>
          <a:p>
            <a:pPr>
              <a:buClrTx/>
              <a:buFontTx/>
              <a:buNone/>
            </a:pPr>
            <a:r>
              <a:rPr lang="en-US" sz="1800" kern="1200">
                <a:latin typeface="Cascadia Mono" panose="020B0609020000020004" pitchFamily="49" charset="0"/>
                <a:ea typeface="+mn-ea"/>
                <a:cs typeface="+mn-cs"/>
              </a:rPr>
              <a:t>                Col0 = txtInput.Text,</a:t>
            </a:r>
          </a:p>
          <a:p>
            <a:pPr>
              <a:buClrTx/>
              <a:buFontTx/>
              <a:buNone/>
            </a:pPr>
            <a:r>
              <a:rPr lang="en-US" sz="1800" kern="1200">
                <a:latin typeface="Cascadia Mono" panose="020B0609020000020004" pitchFamily="49" charset="0"/>
                <a:ea typeface="+mn-ea"/>
                <a:cs typeface="+mn-cs"/>
              </a:rPr>
              <a:t>       };</a:t>
            </a:r>
          </a:p>
          <a:p>
            <a:pPr>
              <a:buClrTx/>
              <a:buFontTx/>
              <a:buNone/>
            </a:pPr>
            <a:r>
              <a:rPr lang="en-US" sz="1800" kern="1200">
                <a:latin typeface="Cascadia Mono" panose="020B0609020000020004" pitchFamily="49" charset="0"/>
                <a:ea typeface="+mn-ea"/>
                <a:cs typeface="+mn-cs"/>
              </a:rPr>
              <a:t>      </a:t>
            </a:r>
            <a:r>
              <a:rPr lang="en-US" sz="1800" kern="1200">
                <a:solidFill>
                  <a:srgbClr val="008000"/>
                </a:solidFill>
                <a:latin typeface="Cascadia Mono" panose="020B0609020000020004" pitchFamily="49" charset="0"/>
                <a:ea typeface="+mn-ea"/>
                <a:cs typeface="+mn-cs"/>
              </a:rPr>
              <a:t>//Load model and predict output</a:t>
            </a:r>
            <a:endParaRPr lang="en-US" sz="1800" kern="1200">
              <a:latin typeface="Cascadia Mono" panose="020B0609020000020004" pitchFamily="49" charset="0"/>
              <a:ea typeface="+mn-ea"/>
              <a:cs typeface="+mn-cs"/>
            </a:endParaRPr>
          </a:p>
          <a:p>
            <a:pPr>
              <a:buClrTx/>
              <a:buFontTx/>
              <a:buNone/>
            </a:pPr>
            <a:r>
              <a:rPr lang="en-US" sz="1800" kern="1200">
                <a:latin typeface="Cascadia Mono" panose="020B0609020000020004" pitchFamily="49" charset="0"/>
                <a:ea typeface="+mn-ea"/>
                <a:cs typeface="+mn-cs"/>
              </a:rPr>
              <a:t>      </a:t>
            </a:r>
            <a:r>
              <a:rPr lang="en-US" sz="1800" kern="1200">
                <a:solidFill>
                  <a:srgbClr val="0000FF"/>
                </a:solidFill>
                <a:latin typeface="Cascadia Mono" panose="020B0609020000020004" pitchFamily="49" charset="0"/>
                <a:ea typeface="+mn-ea"/>
                <a:cs typeface="+mn-cs"/>
              </a:rPr>
              <a:t>var</a:t>
            </a:r>
            <a:r>
              <a:rPr lang="en-US" sz="1800" kern="1200">
                <a:latin typeface="Cascadia Mono" panose="020B0609020000020004" pitchFamily="49" charset="0"/>
                <a:ea typeface="+mn-ea"/>
                <a:cs typeface="+mn-cs"/>
              </a:rPr>
              <a:t> result = SentimentModel.Predict(sampleData);</a:t>
            </a:r>
          </a:p>
          <a:p>
            <a:pPr>
              <a:buClrTx/>
              <a:buFontTx/>
              <a:buNone/>
            </a:pPr>
            <a:r>
              <a:rPr lang="en-US" sz="1800" kern="1200">
                <a:solidFill>
                  <a:srgbClr val="0000FF"/>
                </a:solidFill>
                <a:latin typeface="Cascadia Mono" panose="020B0609020000020004" pitchFamily="49" charset="0"/>
                <a:ea typeface="+mn-ea"/>
                <a:cs typeface="+mn-cs"/>
              </a:rPr>
              <a:t>      if</a:t>
            </a:r>
            <a:r>
              <a:rPr lang="en-US" sz="1800" kern="1200">
                <a:latin typeface="Cascadia Mono" panose="020B0609020000020004" pitchFamily="49" charset="0"/>
                <a:ea typeface="+mn-ea"/>
                <a:cs typeface="+mn-cs"/>
              </a:rPr>
              <a:t>(result.Prediction == 1) {</a:t>
            </a:r>
          </a:p>
          <a:p>
            <a:pPr>
              <a:buClrTx/>
              <a:buFontTx/>
              <a:buNone/>
            </a:pPr>
            <a:r>
              <a:rPr lang="en-US" sz="1800" kern="1200">
                <a:latin typeface="Cascadia Mono" panose="020B0609020000020004" pitchFamily="49" charset="0"/>
                <a:ea typeface="+mn-ea"/>
                <a:cs typeface="+mn-cs"/>
              </a:rPr>
              <a:t>                picPositive.Visible = </a:t>
            </a:r>
            <a:r>
              <a:rPr lang="en-US" sz="1800" kern="1200">
                <a:solidFill>
                  <a:srgbClr val="0000FF"/>
                </a:solidFill>
                <a:latin typeface="Cascadia Mono" panose="020B0609020000020004" pitchFamily="49" charset="0"/>
                <a:ea typeface="+mn-ea"/>
                <a:cs typeface="+mn-cs"/>
              </a:rPr>
              <a:t>true</a:t>
            </a:r>
            <a:r>
              <a:rPr lang="en-US" sz="1800" kern="1200">
                <a:latin typeface="Cascadia Mono" panose="020B0609020000020004" pitchFamily="49" charset="0"/>
                <a:ea typeface="+mn-ea"/>
                <a:cs typeface="+mn-cs"/>
              </a:rPr>
              <a:t>;</a:t>
            </a:r>
          </a:p>
          <a:p>
            <a:pPr>
              <a:buClrTx/>
              <a:buFontTx/>
              <a:buNone/>
            </a:pPr>
            <a:r>
              <a:rPr lang="en-US" sz="1800" kern="1200">
                <a:latin typeface="Cascadia Mono" panose="020B0609020000020004" pitchFamily="49" charset="0"/>
                <a:ea typeface="+mn-ea"/>
                <a:cs typeface="+mn-cs"/>
              </a:rPr>
              <a:t>                picNegative.Visible = </a:t>
            </a:r>
            <a:r>
              <a:rPr lang="en-US" sz="1800" kern="1200">
                <a:solidFill>
                  <a:srgbClr val="0000FF"/>
                </a:solidFill>
                <a:latin typeface="Cascadia Mono" panose="020B0609020000020004" pitchFamily="49" charset="0"/>
                <a:ea typeface="+mn-ea"/>
                <a:cs typeface="+mn-cs"/>
              </a:rPr>
              <a:t>false</a:t>
            </a:r>
            <a:r>
              <a:rPr lang="en-US" sz="1800" kern="1200">
                <a:latin typeface="Cascadia Mono" panose="020B0609020000020004" pitchFamily="49" charset="0"/>
                <a:ea typeface="+mn-ea"/>
                <a:cs typeface="+mn-cs"/>
              </a:rPr>
              <a:t>;</a:t>
            </a:r>
          </a:p>
          <a:p>
            <a:pPr>
              <a:buClrTx/>
              <a:buFontTx/>
              <a:buNone/>
            </a:pPr>
            <a:r>
              <a:rPr lang="en-US" sz="1800" kern="1200">
                <a:latin typeface="Cascadia Mono" panose="020B0609020000020004" pitchFamily="49" charset="0"/>
                <a:ea typeface="+mn-ea"/>
                <a:cs typeface="+mn-cs"/>
              </a:rPr>
              <a:t>       }</a:t>
            </a:r>
          </a:p>
          <a:p>
            <a:pPr>
              <a:buClrTx/>
              <a:buFontTx/>
              <a:buNone/>
            </a:pPr>
            <a:r>
              <a:rPr lang="en-US" sz="1800" kern="1200">
                <a:latin typeface="Cascadia Mono" panose="020B0609020000020004" pitchFamily="49" charset="0"/>
                <a:ea typeface="+mn-ea"/>
                <a:cs typeface="+mn-cs"/>
              </a:rPr>
              <a:t>       </a:t>
            </a:r>
            <a:r>
              <a:rPr lang="en-US" sz="1800" kern="1200">
                <a:solidFill>
                  <a:srgbClr val="0000FF"/>
                </a:solidFill>
                <a:latin typeface="Cascadia Mono" panose="020B0609020000020004" pitchFamily="49" charset="0"/>
                <a:ea typeface="+mn-ea"/>
                <a:cs typeface="+mn-cs"/>
              </a:rPr>
              <a:t>else</a:t>
            </a:r>
            <a:r>
              <a:rPr lang="en-US" sz="1800" kern="1200">
                <a:latin typeface="Cascadia Mono" panose="020B0609020000020004" pitchFamily="49" charset="0"/>
                <a:ea typeface="+mn-ea"/>
                <a:cs typeface="+mn-cs"/>
              </a:rPr>
              <a:t> {</a:t>
            </a:r>
          </a:p>
          <a:p>
            <a:pPr>
              <a:buClrTx/>
              <a:buFontTx/>
              <a:buNone/>
            </a:pPr>
            <a:r>
              <a:rPr lang="en-US" sz="1800" kern="1200">
                <a:latin typeface="Cascadia Mono" panose="020B0609020000020004" pitchFamily="49" charset="0"/>
                <a:ea typeface="+mn-ea"/>
                <a:cs typeface="+mn-cs"/>
              </a:rPr>
              <a:t>                picPositive.Visible = </a:t>
            </a:r>
            <a:r>
              <a:rPr lang="en-US" sz="1800" kern="1200">
                <a:solidFill>
                  <a:srgbClr val="0000FF"/>
                </a:solidFill>
                <a:latin typeface="Cascadia Mono" panose="020B0609020000020004" pitchFamily="49" charset="0"/>
                <a:ea typeface="+mn-ea"/>
                <a:cs typeface="+mn-cs"/>
              </a:rPr>
              <a:t>false</a:t>
            </a:r>
            <a:r>
              <a:rPr lang="en-US" sz="1800" kern="1200">
                <a:latin typeface="Cascadia Mono" panose="020B0609020000020004" pitchFamily="49" charset="0"/>
                <a:ea typeface="+mn-ea"/>
                <a:cs typeface="+mn-cs"/>
              </a:rPr>
              <a:t>;</a:t>
            </a:r>
          </a:p>
          <a:p>
            <a:pPr>
              <a:buClrTx/>
              <a:buFontTx/>
              <a:buNone/>
            </a:pPr>
            <a:r>
              <a:rPr lang="en-US" sz="1800" kern="1200">
                <a:latin typeface="Cascadia Mono" panose="020B0609020000020004" pitchFamily="49" charset="0"/>
                <a:ea typeface="+mn-ea"/>
                <a:cs typeface="+mn-cs"/>
              </a:rPr>
              <a:t>                picNegative.Visible = </a:t>
            </a:r>
            <a:r>
              <a:rPr lang="en-US" sz="1800" kern="1200">
                <a:solidFill>
                  <a:srgbClr val="0000FF"/>
                </a:solidFill>
                <a:latin typeface="Cascadia Mono" panose="020B0609020000020004" pitchFamily="49" charset="0"/>
                <a:ea typeface="+mn-ea"/>
                <a:cs typeface="+mn-cs"/>
              </a:rPr>
              <a:t>true</a:t>
            </a:r>
            <a:r>
              <a:rPr lang="en-US" sz="1800" kern="1200">
                <a:latin typeface="Cascadia Mono" panose="020B0609020000020004" pitchFamily="49" charset="0"/>
                <a:ea typeface="+mn-ea"/>
                <a:cs typeface="+mn-cs"/>
              </a:rPr>
              <a:t>;</a:t>
            </a:r>
          </a:p>
          <a:p>
            <a:pPr>
              <a:buClrTx/>
              <a:buFontTx/>
              <a:buNone/>
            </a:pPr>
            <a:r>
              <a:rPr lang="en-US" sz="1800" kern="1200">
                <a:latin typeface="Cascadia Mono" panose="020B0609020000020004" pitchFamily="49" charset="0"/>
                <a:ea typeface="+mn-ea"/>
                <a:cs typeface="+mn-cs"/>
              </a:rPr>
              <a:t>            }</a:t>
            </a:r>
          </a:p>
          <a:p>
            <a:pPr>
              <a:buClrTx/>
              <a:buFontTx/>
              <a:buNone/>
            </a:pPr>
            <a:r>
              <a:rPr lang="en-US" sz="1800" kern="1200">
                <a:latin typeface="Cascadia Mono" panose="020B0609020000020004" pitchFamily="49" charset="0"/>
                <a:ea typeface="+mn-ea"/>
                <a:cs typeface="+mn-cs"/>
              </a:rPr>
              <a:t>       lblPositive.Text =Math.Round( result.Score[0] * 100,2) + </a:t>
            </a:r>
            <a:r>
              <a:rPr lang="en-US" sz="1800" kern="1200">
                <a:solidFill>
                  <a:srgbClr val="A31515"/>
                </a:solidFill>
                <a:latin typeface="Cascadia Mono" panose="020B0609020000020004" pitchFamily="49" charset="0"/>
                <a:ea typeface="+mn-ea"/>
                <a:cs typeface="+mn-cs"/>
              </a:rPr>
              <a:t>"%"</a:t>
            </a:r>
            <a:r>
              <a:rPr lang="en-US" sz="1800" kern="1200">
                <a:latin typeface="Cascadia Mono" panose="020B0609020000020004" pitchFamily="49" charset="0"/>
                <a:ea typeface="+mn-ea"/>
                <a:cs typeface="+mn-cs"/>
              </a:rPr>
              <a:t>;</a:t>
            </a:r>
          </a:p>
          <a:p>
            <a:pPr>
              <a:buClrTx/>
              <a:buFontTx/>
              <a:buNone/>
            </a:pPr>
            <a:r>
              <a:rPr lang="en-US" sz="1800" kern="1200">
                <a:latin typeface="Cascadia Mono" panose="020B0609020000020004" pitchFamily="49" charset="0"/>
                <a:ea typeface="+mn-ea"/>
                <a:cs typeface="+mn-cs"/>
              </a:rPr>
              <a:t>       lblNegative.Text= Math.Round(result.Score[1] * 100, 2) + </a:t>
            </a:r>
            <a:r>
              <a:rPr lang="en-US" sz="1800" kern="1200">
                <a:solidFill>
                  <a:srgbClr val="A31515"/>
                </a:solidFill>
                <a:latin typeface="Cascadia Mono" panose="020B0609020000020004" pitchFamily="49" charset="0"/>
                <a:ea typeface="+mn-ea"/>
                <a:cs typeface="+mn-cs"/>
              </a:rPr>
              <a:t>"%"</a:t>
            </a:r>
            <a:r>
              <a:rPr lang="en-US" sz="1800" kern="1200">
                <a:latin typeface="Cascadia Mono" panose="020B0609020000020004" pitchFamily="49" charset="0"/>
                <a:ea typeface="+mn-ea"/>
                <a:cs typeface="+mn-cs"/>
              </a:rPr>
              <a:t>;</a:t>
            </a:r>
          </a:p>
          <a:p>
            <a:pPr>
              <a:buClrTx/>
              <a:buFontTx/>
              <a:buNone/>
            </a:pPr>
            <a:r>
              <a:rPr lang="en-US" sz="1800" kern="1200">
                <a:latin typeface="Cascadia Mono" panose="020B0609020000020004" pitchFamily="49" charset="0"/>
                <a:ea typeface="+mn-ea"/>
                <a:cs typeface="+mn-cs"/>
              </a:rPr>
              <a:t>    }</a:t>
            </a:r>
            <a:endParaRPr lang="en-US" sz="1800" kern="1200">
              <a:solidFill>
                <a:prstClr val="black"/>
              </a:solidFill>
              <a:latin typeface="Calibri"/>
              <a:ea typeface="+mn-ea"/>
              <a:cs typeface="+mn-cs"/>
            </a:endParaRPr>
          </a:p>
        </p:txBody>
      </p:sp>
    </p:spTree>
    <p:extLst>
      <p:ext uri="{BB962C8B-B14F-4D97-AF65-F5344CB8AC3E}">
        <p14:creationId xmlns:p14="http://schemas.microsoft.com/office/powerpoint/2010/main" val="15093030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46</a:t>
            </a:fld>
            <a:endParaRPr/>
          </a:p>
        </p:txBody>
      </p:sp>
      <p:grpSp>
        <p:nvGrpSpPr>
          <p:cNvPr id="2" name="Group 1">
            <a:extLst>
              <a:ext uri="{FF2B5EF4-FFF2-40B4-BE49-F238E27FC236}">
                <a16:creationId xmlns:a16="http://schemas.microsoft.com/office/drawing/2014/main" id="{AC27B0D8-B505-0A00-64F9-C9BD4799CAD8}"/>
              </a:ext>
            </a:extLst>
          </p:cNvPr>
          <p:cNvGrpSpPr/>
          <p:nvPr/>
        </p:nvGrpSpPr>
        <p:grpSpPr>
          <a:xfrm>
            <a:off x="183751" y="247469"/>
            <a:ext cx="4620576" cy="508000"/>
            <a:chOff x="789624" y="1191463"/>
            <a:chExt cx="4620576" cy="508000"/>
          </a:xfrm>
        </p:grpSpPr>
        <p:sp>
          <p:nvSpPr>
            <p:cNvPr id="3" name="AutoShape 52">
              <a:extLst>
                <a:ext uri="{FF2B5EF4-FFF2-40B4-BE49-F238E27FC236}">
                  <a16:creationId xmlns:a16="http://schemas.microsoft.com/office/drawing/2014/main" id="{3FF2827D-5884-34DA-3239-E2669FBE4475}"/>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Bài học tiếp theo</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47D38C0-EECF-3BBB-4F9A-E3ECD3E585BE}"/>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C126B780-978A-9AA8-E14C-23E582A7110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66F9CBAC-100E-1F37-32A2-671A4A24631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AFA1B933-3B6D-F081-885D-10B63D0E0E5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Rectangle 8">
            <a:extLst>
              <a:ext uri="{FF2B5EF4-FFF2-40B4-BE49-F238E27FC236}">
                <a16:creationId xmlns:a16="http://schemas.microsoft.com/office/drawing/2014/main" id="{60A82686-C648-5F3E-67A5-A79D3042FD96}"/>
              </a:ext>
            </a:extLst>
          </p:cNvPr>
          <p:cNvSpPr/>
          <p:nvPr/>
        </p:nvSpPr>
        <p:spPr>
          <a:xfrm>
            <a:off x="425026" y="859406"/>
            <a:ext cx="11341948" cy="523220"/>
          </a:xfrm>
          <a:prstGeom prst="rect">
            <a:avLst/>
          </a:prstGeom>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lgn="just">
              <a:buFont typeface="Wingdings" panose="05000000000000000000" pitchFamily="2" charset="2"/>
              <a:buChar char="v"/>
            </a:pPr>
            <a:r>
              <a:rPr lang="vi-VN" sz="2800">
                <a:latin typeface="Cambria" panose="02040503050406030204" pitchFamily="18" charset="0"/>
              </a:rPr>
              <a:t>7.4. Customize Mô hình máy học</a:t>
            </a:r>
            <a:endParaRPr lang="en-US" sz="2800">
              <a:latin typeface="Cambria" panose="02040503050406030204" pitchFamily="18" charset="0"/>
            </a:endParaRPr>
          </a:p>
        </p:txBody>
      </p:sp>
    </p:spTree>
    <p:extLst>
      <p:ext uri="{BB962C8B-B14F-4D97-AF65-F5344CB8AC3E}">
        <p14:creationId xmlns:p14="http://schemas.microsoft.com/office/powerpoint/2010/main" val="32633376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8"/>
          <p:cNvSpPr txBox="1">
            <a:spLocks noGrp="1"/>
          </p:cNvSpPr>
          <p:nvPr>
            <p:ph type="title"/>
          </p:nvPr>
        </p:nvSpPr>
        <p:spPr>
          <a:xfrm>
            <a:off x="838200" y="2581306"/>
            <a:ext cx="10515600" cy="15667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144E8C"/>
              </a:buClr>
              <a:buSzPts val="9600"/>
              <a:buFont typeface="Lato Black"/>
              <a:buNone/>
            </a:pPr>
            <a:r>
              <a:rPr lang="en-US"/>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71088C0A-3D04-6B81-5591-FD0E472970C0}"/>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DF5C7701-EABF-0EF1-5819-6EE20887C70A}"/>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4E146247-42A0-55A7-80DE-48CE09D211A2}"/>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grpSp>
        <p:nvGrpSpPr>
          <p:cNvPr id="2" name="Group 1">
            <a:extLst>
              <a:ext uri="{FF2B5EF4-FFF2-40B4-BE49-F238E27FC236}">
                <a16:creationId xmlns:a16="http://schemas.microsoft.com/office/drawing/2014/main" id="{CE639251-BAED-7495-D87C-55C89FBDDB46}"/>
              </a:ext>
            </a:extLst>
          </p:cNvPr>
          <p:cNvGrpSpPr/>
          <p:nvPr/>
        </p:nvGrpSpPr>
        <p:grpSpPr>
          <a:xfrm>
            <a:off x="129595" y="459352"/>
            <a:ext cx="8305800" cy="508000"/>
            <a:chOff x="789624" y="1191463"/>
            <a:chExt cx="8305800" cy="508000"/>
          </a:xfrm>
        </p:grpSpPr>
        <p:sp>
          <p:nvSpPr>
            <p:cNvPr id="3" name="AutoShape 52">
              <a:extLst>
                <a:ext uri="{FF2B5EF4-FFF2-40B4-BE49-F238E27FC236}">
                  <a16:creationId xmlns:a16="http://schemas.microsoft.com/office/drawing/2014/main" id="{B121299B-93AF-3F1B-82B8-2CD157C8E62C}"/>
                </a:ext>
              </a:extLst>
            </p:cNvPr>
            <p:cNvSpPr>
              <a:spLocks noChangeArrowheads="1"/>
            </p:cNvSpPr>
            <p:nvPr/>
          </p:nvSpPr>
          <p:spPr bwMode="gray">
            <a:xfrm>
              <a:off x="990600" y="1191463"/>
              <a:ext cx="8104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buClrTx/>
                <a:buFontTx/>
                <a:buNone/>
              </a:pPr>
              <a:r>
                <a:rPr lang="en-US" sz="2800" b="1" kern="1200" dirty="0">
                  <a:solidFill>
                    <a:prstClr val="black"/>
                  </a:solidFill>
                  <a:latin typeface="Cambria" panose="02040503050406030204" pitchFamily="18" charset="0"/>
                  <a:ea typeface="+mn-ea"/>
                  <a:cs typeface="+mn-cs"/>
                </a:rPr>
                <a:t>Explorer the features and functions of ML.NET</a:t>
              </a:r>
            </a:p>
          </p:txBody>
        </p:sp>
        <p:grpSp>
          <p:nvGrpSpPr>
            <p:cNvPr id="4" name="Group 17">
              <a:extLst>
                <a:ext uri="{FF2B5EF4-FFF2-40B4-BE49-F238E27FC236}">
                  <a16:creationId xmlns:a16="http://schemas.microsoft.com/office/drawing/2014/main" id="{88306276-AD10-BEF3-7D9E-C7BCC050E65C}"/>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1B257EC7-A255-57D4-3897-D8CB859510F1}"/>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4ED97854-B8FE-ED2A-5E5D-D5954BB2B872}"/>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5DFEC844-767B-3697-1ADB-0E11ECA84F49}"/>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sp>
        <p:nvSpPr>
          <p:cNvPr id="8" name="Rectangle 7">
            <a:extLst>
              <a:ext uri="{FF2B5EF4-FFF2-40B4-BE49-F238E27FC236}">
                <a16:creationId xmlns:a16="http://schemas.microsoft.com/office/drawing/2014/main" id="{3B662126-C521-C992-02D4-B1D77ECED878}"/>
              </a:ext>
            </a:extLst>
          </p:cNvPr>
          <p:cNvSpPr/>
          <p:nvPr/>
        </p:nvSpPr>
        <p:spPr>
          <a:xfrm>
            <a:off x="480005" y="1272152"/>
            <a:ext cx="11231990" cy="1938992"/>
          </a:xfrm>
          <a:prstGeom prst="rect">
            <a:avLst/>
          </a:prstGeom>
        </p:spPr>
        <p:txBody>
          <a:bodyPr wrap="square">
            <a:spAutoFit/>
          </a:bodyPr>
          <a:lstStyle/>
          <a:p>
            <a:pPr marL="285750" indent="-285750">
              <a:buClrTx/>
              <a:buFont typeface="Wingdings" panose="05000000000000000000" pitchFamily="2" charset="2"/>
              <a:buChar char="v"/>
            </a:pPr>
            <a:r>
              <a:rPr lang="en-US" sz="2400" kern="1200" dirty="0">
                <a:solidFill>
                  <a:prstClr val="black"/>
                </a:solidFill>
                <a:latin typeface="Cambria" panose="02040503050406030204" pitchFamily="18" charset="0"/>
                <a:ea typeface="Cambria" panose="02040503050406030204" pitchFamily="18" charset="0"/>
                <a:cs typeface="+mn-cs"/>
              </a:rPr>
              <a:t>Built for .NET developers</a:t>
            </a:r>
          </a:p>
          <a:p>
            <a:pPr marL="285750" indent="-285750">
              <a:buClrTx/>
              <a:buFont typeface="Wingdings" panose="05000000000000000000" pitchFamily="2" charset="2"/>
              <a:buChar char="v"/>
            </a:pPr>
            <a:r>
              <a:rPr lang="en-US" sz="2400" kern="1200" dirty="0">
                <a:solidFill>
                  <a:prstClr val="black"/>
                </a:solidFill>
                <a:latin typeface="Cambria" panose="02040503050406030204" pitchFamily="18" charset="0"/>
                <a:ea typeface="Cambria" panose="02040503050406030204" pitchFamily="18" charset="0"/>
                <a:cs typeface="+mn-cs"/>
              </a:rPr>
              <a:t>Custom ML made easy with </a:t>
            </a:r>
            <a:r>
              <a:rPr lang="en-US" sz="2400" kern="1200" dirty="0" err="1">
                <a:solidFill>
                  <a:prstClr val="black"/>
                </a:solidFill>
                <a:latin typeface="Cambria" panose="02040503050406030204" pitchFamily="18" charset="0"/>
                <a:ea typeface="Cambria" panose="02040503050406030204" pitchFamily="18" charset="0"/>
                <a:cs typeface="+mn-cs"/>
              </a:rPr>
              <a:t>AutoML</a:t>
            </a:r>
            <a:endParaRPr lang="en-US" sz="2400" kern="1200" dirty="0">
              <a:solidFill>
                <a:prstClr val="black"/>
              </a:solidFill>
              <a:latin typeface="Cambria" panose="02040503050406030204" pitchFamily="18" charset="0"/>
              <a:ea typeface="Cambria" panose="02040503050406030204" pitchFamily="18" charset="0"/>
              <a:cs typeface="+mn-cs"/>
            </a:endParaRPr>
          </a:p>
          <a:p>
            <a:pPr marL="285750" indent="-285750">
              <a:buClrTx/>
              <a:buFont typeface="Wingdings" panose="05000000000000000000" pitchFamily="2" charset="2"/>
              <a:buChar char="v"/>
            </a:pPr>
            <a:r>
              <a:rPr lang="en-US" sz="2400" kern="1200" dirty="0">
                <a:solidFill>
                  <a:prstClr val="black"/>
                </a:solidFill>
                <a:latin typeface="Cambria" panose="02040503050406030204" pitchFamily="18" charset="0"/>
                <a:ea typeface="Cambria" panose="02040503050406030204" pitchFamily="18" charset="0"/>
                <a:cs typeface="+mn-cs"/>
              </a:rPr>
              <a:t>Extended with </a:t>
            </a:r>
            <a:r>
              <a:rPr lang="en-US" sz="2400" kern="1200" dirty="0" err="1">
                <a:solidFill>
                  <a:prstClr val="black"/>
                </a:solidFill>
                <a:latin typeface="Cambria" panose="02040503050406030204" pitchFamily="18" charset="0"/>
                <a:ea typeface="Cambria" panose="02040503050406030204" pitchFamily="18" charset="0"/>
                <a:cs typeface="+mn-cs"/>
              </a:rPr>
              <a:t>TensorFlow</a:t>
            </a:r>
            <a:r>
              <a:rPr lang="en-US" sz="2400" kern="1200" dirty="0">
                <a:solidFill>
                  <a:prstClr val="black"/>
                </a:solidFill>
                <a:latin typeface="Cambria" panose="02040503050406030204" pitchFamily="18" charset="0"/>
                <a:ea typeface="Cambria" panose="02040503050406030204" pitchFamily="18" charset="0"/>
                <a:cs typeface="+mn-cs"/>
              </a:rPr>
              <a:t> &amp; more</a:t>
            </a:r>
          </a:p>
          <a:p>
            <a:pPr marL="285750" indent="-285750">
              <a:buClrTx/>
              <a:buFont typeface="Wingdings" panose="05000000000000000000" pitchFamily="2" charset="2"/>
              <a:buChar char="v"/>
            </a:pPr>
            <a:r>
              <a:rPr lang="en-US" sz="2400" kern="1200" dirty="0">
                <a:solidFill>
                  <a:prstClr val="black"/>
                </a:solidFill>
                <a:latin typeface="Cambria" panose="02040503050406030204" pitchFamily="18" charset="0"/>
                <a:ea typeface="Cambria" panose="02040503050406030204" pitchFamily="18" charset="0"/>
                <a:cs typeface="+mn-cs"/>
              </a:rPr>
              <a:t>High performance and accuracy</a:t>
            </a:r>
          </a:p>
          <a:p>
            <a:pPr marL="285750" indent="-285750">
              <a:buClrTx/>
              <a:buFont typeface="Wingdings" panose="05000000000000000000" pitchFamily="2" charset="2"/>
              <a:buChar char="v"/>
            </a:pPr>
            <a:r>
              <a:rPr lang="en-US" sz="2400" kern="1200" dirty="0">
                <a:solidFill>
                  <a:prstClr val="black"/>
                </a:solidFill>
                <a:latin typeface="Cambria" panose="02040503050406030204" pitchFamily="18" charset="0"/>
                <a:ea typeface="Cambria" panose="02040503050406030204" pitchFamily="18" charset="0"/>
                <a:cs typeface="+mn-cs"/>
              </a:rPr>
              <a:t>Trusted and proven at scale</a:t>
            </a:r>
          </a:p>
        </p:txBody>
      </p:sp>
    </p:spTree>
    <p:extLst>
      <p:ext uri="{BB962C8B-B14F-4D97-AF65-F5344CB8AC3E}">
        <p14:creationId xmlns:p14="http://schemas.microsoft.com/office/powerpoint/2010/main" val="2724999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BAA9023D-07F0-AFBD-E33F-6DEF7E8F7037}"/>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A7E43D55-2BDE-C36B-9312-E1BCDC949B71}"/>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4A22265A-7B96-89BE-DAB8-32890561E18A}"/>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grpSp>
        <p:nvGrpSpPr>
          <p:cNvPr id="2" name="Group 1">
            <a:extLst>
              <a:ext uri="{FF2B5EF4-FFF2-40B4-BE49-F238E27FC236}">
                <a16:creationId xmlns:a16="http://schemas.microsoft.com/office/drawing/2014/main" id="{9AA3D062-D090-A90D-7FE4-57ADD24ABE19}"/>
              </a:ext>
            </a:extLst>
          </p:cNvPr>
          <p:cNvGrpSpPr/>
          <p:nvPr/>
        </p:nvGrpSpPr>
        <p:grpSpPr>
          <a:xfrm>
            <a:off x="268637" y="307876"/>
            <a:ext cx="6302644" cy="508000"/>
            <a:chOff x="789624" y="1191463"/>
            <a:chExt cx="6302644" cy="508000"/>
          </a:xfrm>
        </p:grpSpPr>
        <p:sp>
          <p:nvSpPr>
            <p:cNvPr id="3" name="AutoShape 52">
              <a:extLst>
                <a:ext uri="{FF2B5EF4-FFF2-40B4-BE49-F238E27FC236}">
                  <a16:creationId xmlns:a16="http://schemas.microsoft.com/office/drawing/2014/main" id="{7856B174-8E80-1BC4-E7A2-5B6D3ECB08C7}"/>
                </a:ext>
              </a:extLst>
            </p:cNvPr>
            <p:cNvSpPr>
              <a:spLocks noChangeArrowheads="1"/>
            </p:cNvSpPr>
            <p:nvPr/>
          </p:nvSpPr>
          <p:spPr bwMode="gray">
            <a:xfrm>
              <a:off x="990600" y="1191463"/>
              <a:ext cx="6101668"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buClrTx/>
                <a:buFontTx/>
                <a:buNone/>
              </a:pPr>
              <a:r>
                <a:rPr lang="en-US" sz="2800" kern="1200" dirty="0">
                  <a:solidFill>
                    <a:prstClr val="black"/>
                  </a:solidFill>
                  <a:latin typeface="Cambria" panose="02040503050406030204" pitchFamily="18" charset="0"/>
                  <a:ea typeface="Cambria" panose="02040503050406030204" pitchFamily="18" charset="0"/>
                  <a:cs typeface="+mn-cs"/>
                </a:rPr>
                <a:t>Built for .NET developers</a:t>
              </a:r>
            </a:p>
          </p:txBody>
        </p:sp>
        <p:grpSp>
          <p:nvGrpSpPr>
            <p:cNvPr id="4" name="Group 17">
              <a:extLst>
                <a:ext uri="{FF2B5EF4-FFF2-40B4-BE49-F238E27FC236}">
                  <a16:creationId xmlns:a16="http://schemas.microsoft.com/office/drawing/2014/main" id="{AE1530CB-A711-5B52-C3BF-EA18C43F17B5}"/>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F132F1C2-4732-B517-E651-FDB8CC6CF2C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03CFE0FB-E0CE-5D16-167D-7B82D88D7D8B}"/>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3BA9B1A3-74B7-D5D0-909C-BCB430F2EC9E}"/>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sp>
        <p:nvSpPr>
          <p:cNvPr id="8" name="Rectangle 7">
            <a:extLst>
              <a:ext uri="{FF2B5EF4-FFF2-40B4-BE49-F238E27FC236}">
                <a16:creationId xmlns:a16="http://schemas.microsoft.com/office/drawing/2014/main" id="{8DE28566-4CE3-6708-3376-2979C456325B}"/>
              </a:ext>
            </a:extLst>
          </p:cNvPr>
          <p:cNvSpPr/>
          <p:nvPr/>
        </p:nvSpPr>
        <p:spPr>
          <a:xfrm>
            <a:off x="619047" y="1120676"/>
            <a:ext cx="11231990" cy="2308324"/>
          </a:xfrm>
          <a:prstGeom prst="rect">
            <a:avLst/>
          </a:prstGeom>
        </p:spPr>
        <p:txBody>
          <a:bodyPr wrap="square">
            <a:spAutoFit/>
          </a:bodyPr>
          <a:lstStyle/>
          <a:p>
            <a:pPr marL="285750" indent="-285750">
              <a:buClrTx/>
              <a:buFont typeface="Wingdings" panose="05000000000000000000" pitchFamily="2" charset="2"/>
              <a:buChar char="v"/>
            </a:pPr>
            <a:r>
              <a:rPr lang="en-US" sz="2400" kern="1200" dirty="0">
                <a:solidFill>
                  <a:prstClr val="black"/>
                </a:solidFill>
                <a:latin typeface="Cambria" panose="02040503050406030204" pitchFamily="18" charset="0"/>
                <a:ea typeface="Cambria" panose="02040503050406030204" pitchFamily="18" charset="0"/>
                <a:cs typeface="+mn-cs"/>
              </a:rPr>
              <a:t>With ML.NET, you can create custom ML models using C# or F# without having to leave the .NET ecosystem.</a:t>
            </a:r>
          </a:p>
          <a:p>
            <a:pPr marL="285750" indent="-285750">
              <a:buClrTx/>
              <a:buFont typeface="Wingdings" panose="05000000000000000000" pitchFamily="2" charset="2"/>
              <a:buChar char="v"/>
            </a:pPr>
            <a:endParaRPr lang="en-US" sz="2400" kern="1200" dirty="0">
              <a:solidFill>
                <a:prstClr val="black"/>
              </a:solidFill>
              <a:latin typeface="Cambria" panose="02040503050406030204" pitchFamily="18" charset="0"/>
              <a:ea typeface="Cambria" panose="02040503050406030204" pitchFamily="18" charset="0"/>
              <a:cs typeface="+mn-cs"/>
            </a:endParaRPr>
          </a:p>
          <a:p>
            <a:pPr marL="285750" indent="-285750">
              <a:buClrTx/>
              <a:buFont typeface="Wingdings" panose="05000000000000000000" pitchFamily="2" charset="2"/>
              <a:buChar char="v"/>
            </a:pPr>
            <a:r>
              <a:rPr lang="en-US" sz="2400" kern="1200" dirty="0">
                <a:solidFill>
                  <a:prstClr val="black"/>
                </a:solidFill>
                <a:latin typeface="Cambria" panose="02040503050406030204" pitchFamily="18" charset="0"/>
                <a:ea typeface="Cambria" panose="02040503050406030204" pitchFamily="18" charset="0"/>
                <a:cs typeface="+mn-cs"/>
              </a:rPr>
              <a:t>ML.NET lets you re-use all the knowledge, skills, code, and libraries you already have as a .NET developer so that you can easily integrate machine learning into your web, mobile, desktop, games, and </a:t>
            </a:r>
            <a:r>
              <a:rPr lang="en-US" sz="2400" kern="1200" dirty="0" err="1">
                <a:solidFill>
                  <a:prstClr val="black"/>
                </a:solidFill>
                <a:latin typeface="Cambria" panose="02040503050406030204" pitchFamily="18" charset="0"/>
                <a:ea typeface="Cambria" panose="02040503050406030204" pitchFamily="18" charset="0"/>
                <a:cs typeface="+mn-cs"/>
              </a:rPr>
              <a:t>IoT</a:t>
            </a:r>
            <a:r>
              <a:rPr lang="en-US" sz="2400" kern="1200" dirty="0">
                <a:solidFill>
                  <a:prstClr val="black"/>
                </a:solidFill>
                <a:latin typeface="Cambria" panose="02040503050406030204" pitchFamily="18" charset="0"/>
                <a:ea typeface="Cambria" panose="02040503050406030204" pitchFamily="18" charset="0"/>
                <a:cs typeface="+mn-cs"/>
              </a:rPr>
              <a:t> apps.</a:t>
            </a:r>
          </a:p>
        </p:txBody>
      </p:sp>
    </p:spTree>
    <p:extLst>
      <p:ext uri="{BB962C8B-B14F-4D97-AF65-F5344CB8AC3E}">
        <p14:creationId xmlns:p14="http://schemas.microsoft.com/office/powerpoint/2010/main" val="503984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F7724F66-B682-774E-D361-25B316A443C8}"/>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1D61F8FF-AF54-0747-4D41-A8C49FDAA11D}"/>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272ECD1A-683F-1656-2DBF-CB1B1BD6DA3D}"/>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grpSp>
        <p:nvGrpSpPr>
          <p:cNvPr id="2" name="Group 1">
            <a:extLst>
              <a:ext uri="{FF2B5EF4-FFF2-40B4-BE49-F238E27FC236}">
                <a16:creationId xmlns:a16="http://schemas.microsoft.com/office/drawing/2014/main" id="{D940279D-3933-182A-237D-E007BBCFFAA0}"/>
              </a:ext>
            </a:extLst>
          </p:cNvPr>
          <p:cNvGrpSpPr/>
          <p:nvPr/>
        </p:nvGrpSpPr>
        <p:grpSpPr>
          <a:xfrm>
            <a:off x="160149" y="319867"/>
            <a:ext cx="5558726" cy="508000"/>
            <a:chOff x="789624" y="1191463"/>
            <a:chExt cx="5558726" cy="508000"/>
          </a:xfrm>
        </p:grpSpPr>
        <p:sp>
          <p:nvSpPr>
            <p:cNvPr id="3" name="AutoShape 52">
              <a:extLst>
                <a:ext uri="{FF2B5EF4-FFF2-40B4-BE49-F238E27FC236}">
                  <a16:creationId xmlns:a16="http://schemas.microsoft.com/office/drawing/2014/main" id="{A93E06AD-3F44-08CF-800D-6058E26DFDFF}"/>
                </a:ext>
              </a:extLst>
            </p:cNvPr>
            <p:cNvSpPr>
              <a:spLocks noChangeArrowheads="1"/>
            </p:cNvSpPr>
            <p:nvPr/>
          </p:nvSpPr>
          <p:spPr bwMode="gray">
            <a:xfrm>
              <a:off x="990600" y="1191463"/>
              <a:ext cx="535775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buClrTx/>
                <a:buFontTx/>
                <a:buNone/>
              </a:pPr>
              <a:r>
                <a:rPr lang="en-US" sz="2800" kern="1200" dirty="0">
                  <a:solidFill>
                    <a:prstClr val="black"/>
                  </a:solidFill>
                  <a:latin typeface="Cambria" panose="02040503050406030204" pitchFamily="18" charset="0"/>
                  <a:ea typeface="Cambria" panose="02040503050406030204" pitchFamily="18" charset="0"/>
                  <a:cs typeface="+mn-cs"/>
                </a:rPr>
                <a:t>Built for .NET developers</a:t>
              </a:r>
            </a:p>
          </p:txBody>
        </p:sp>
        <p:grpSp>
          <p:nvGrpSpPr>
            <p:cNvPr id="4" name="Group 17">
              <a:extLst>
                <a:ext uri="{FF2B5EF4-FFF2-40B4-BE49-F238E27FC236}">
                  <a16:creationId xmlns:a16="http://schemas.microsoft.com/office/drawing/2014/main" id="{DCD02A20-D86F-9621-C61F-602F5892944F}"/>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A081854B-C4F8-3224-F549-E3C7FBFD8524}"/>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76E20329-D411-5ECA-C8A9-5EC39788C43F}"/>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52B995ED-A0E5-CEAF-6EB4-863ACE8FD288}"/>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grpSp>
        <p:nvGrpSpPr>
          <p:cNvPr id="8" name="Group 7">
            <a:extLst>
              <a:ext uri="{FF2B5EF4-FFF2-40B4-BE49-F238E27FC236}">
                <a16:creationId xmlns:a16="http://schemas.microsoft.com/office/drawing/2014/main" id="{51CA2594-8383-A564-A5AC-C7636C5FCF3A}"/>
              </a:ext>
            </a:extLst>
          </p:cNvPr>
          <p:cNvGrpSpPr/>
          <p:nvPr/>
        </p:nvGrpSpPr>
        <p:grpSpPr>
          <a:xfrm>
            <a:off x="488659" y="996233"/>
            <a:ext cx="3429000" cy="1547358"/>
            <a:chOff x="609601" y="1143000"/>
            <a:chExt cx="3429000" cy="1547358"/>
          </a:xfrm>
        </p:grpSpPr>
        <p:sp>
          <p:nvSpPr>
            <p:cNvPr id="9" name="Rounded Rectangle 1">
              <a:extLst>
                <a:ext uri="{FF2B5EF4-FFF2-40B4-BE49-F238E27FC236}">
                  <a16:creationId xmlns:a16="http://schemas.microsoft.com/office/drawing/2014/main" id="{12402FE0-CD61-95FA-1D52-239CBDC2754E}"/>
                </a:ext>
              </a:extLst>
            </p:cNvPr>
            <p:cNvSpPr/>
            <p:nvPr/>
          </p:nvSpPr>
          <p:spPr>
            <a:xfrm>
              <a:off x="609601" y="1143000"/>
              <a:ext cx="3429000" cy="1547358"/>
            </a:xfrm>
            <a:prstGeom prst="round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a:scene3d>
              <a:camera prst="obliqueTopLef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a:extLst>
                <a:ext uri="{FF2B5EF4-FFF2-40B4-BE49-F238E27FC236}">
                  <a16:creationId xmlns:a16="http://schemas.microsoft.com/office/drawing/2014/main" id="{29585500-6262-B731-1CD6-5C11C9C1A8DF}"/>
                </a:ext>
              </a:extLst>
            </p:cNvPr>
            <p:cNvSpPr txBox="1"/>
            <p:nvPr/>
          </p:nvSpPr>
          <p:spPr>
            <a:xfrm>
              <a:off x="1501399" y="1261258"/>
              <a:ext cx="21788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Sentiment analysis</a:t>
              </a:r>
              <a:endPar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sp>
          <p:nvSpPr>
            <p:cNvPr id="11" name="TextBox 10">
              <a:extLst>
                <a:ext uri="{FF2B5EF4-FFF2-40B4-BE49-F238E27FC236}">
                  <a16:creationId xmlns:a16="http://schemas.microsoft.com/office/drawing/2014/main" id="{C191AFB6-A2FD-2C0F-0015-E572A85ACC14}"/>
                </a:ext>
              </a:extLst>
            </p:cNvPr>
            <p:cNvSpPr txBox="1"/>
            <p:nvPr/>
          </p:nvSpPr>
          <p:spPr>
            <a:xfrm>
              <a:off x="685800" y="1700883"/>
              <a:ext cx="3276600" cy="923330"/>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Analyze the sentiment of customer reviews using a binary classification algorithm.</a:t>
              </a:r>
            </a:p>
          </p:txBody>
        </p:sp>
        <p:pic>
          <p:nvPicPr>
            <p:cNvPr id="12" name="Picture 2" descr="Emoji, emotion, face, feeling, heart, in, love icon - Free download">
              <a:extLst>
                <a:ext uri="{FF2B5EF4-FFF2-40B4-BE49-F238E27FC236}">
                  <a16:creationId xmlns:a16="http://schemas.microsoft.com/office/drawing/2014/main" id="{A3DDF671-58AD-0483-28B5-F4E245BE543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1155241"/>
              <a:ext cx="557213" cy="55721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Angry, emoji, emotion, face, feeling icon - Free download">
              <a:extLst>
                <a:ext uri="{FF2B5EF4-FFF2-40B4-BE49-F238E27FC236}">
                  <a16:creationId xmlns:a16="http://schemas.microsoft.com/office/drawing/2014/main" id="{2676A4D0-E846-2387-2E04-BDB3E62B7B8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2661" y="1216903"/>
              <a:ext cx="485046" cy="4850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9E175109-491B-12CA-3C5E-1A50B80F1802}"/>
              </a:ext>
            </a:extLst>
          </p:cNvPr>
          <p:cNvGrpSpPr/>
          <p:nvPr/>
        </p:nvGrpSpPr>
        <p:grpSpPr>
          <a:xfrm>
            <a:off x="4261068" y="982571"/>
            <a:ext cx="3351944" cy="1585535"/>
            <a:chOff x="4614858" y="1157550"/>
            <a:chExt cx="3351944" cy="1585535"/>
          </a:xfrm>
        </p:grpSpPr>
        <p:sp>
          <p:nvSpPr>
            <p:cNvPr id="15" name="Rounded Rectangle 26">
              <a:extLst>
                <a:ext uri="{FF2B5EF4-FFF2-40B4-BE49-F238E27FC236}">
                  <a16:creationId xmlns:a16="http://schemas.microsoft.com/office/drawing/2014/main" id="{501893E9-B10A-CE31-E970-536D5EFBA827}"/>
                </a:ext>
              </a:extLst>
            </p:cNvPr>
            <p:cNvSpPr/>
            <p:nvPr/>
          </p:nvSpPr>
          <p:spPr>
            <a:xfrm>
              <a:off x="4614858" y="1177913"/>
              <a:ext cx="3351944" cy="1565172"/>
            </a:xfrm>
            <a:prstGeom prst="round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a:scene3d>
              <a:camera prst="obliqueTopLef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1D6D1A6C-8845-E088-3DB1-3123048304E7}"/>
                </a:ext>
              </a:extLst>
            </p:cNvPr>
            <p:cNvSpPr txBox="1"/>
            <p:nvPr/>
          </p:nvSpPr>
          <p:spPr>
            <a:xfrm>
              <a:off x="5506657" y="1157550"/>
              <a:ext cx="2008820" cy="64633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Product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recommendation</a:t>
              </a:r>
              <a:endPar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sp>
          <p:nvSpPr>
            <p:cNvPr id="17" name="TextBox 16">
              <a:extLst>
                <a:ext uri="{FF2B5EF4-FFF2-40B4-BE49-F238E27FC236}">
                  <a16:creationId xmlns:a16="http://schemas.microsoft.com/office/drawing/2014/main" id="{D4EB1205-755B-3624-54A7-6BD3CBE72606}"/>
                </a:ext>
              </a:extLst>
            </p:cNvPr>
            <p:cNvSpPr txBox="1"/>
            <p:nvPr/>
          </p:nvSpPr>
          <p:spPr>
            <a:xfrm>
              <a:off x="4704597" y="1755916"/>
              <a:ext cx="3220204" cy="923330"/>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Recommend products based on purchase history using a matrix factorization algorithm.</a:t>
              </a:r>
            </a:p>
          </p:txBody>
        </p:sp>
        <p:pic>
          <p:nvPicPr>
            <p:cNvPr id="18" name="Picture 6" descr="Order, confirmation, application, check, smartphone, status, product">
              <a:extLst>
                <a:ext uri="{FF2B5EF4-FFF2-40B4-BE49-F238E27FC236}">
                  <a16:creationId xmlns:a16="http://schemas.microsoft.com/office/drawing/2014/main" id="{C070C860-6E3D-E980-E082-55ECD4BF57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7864" y="1218494"/>
              <a:ext cx="609600" cy="609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a:extLst>
              <a:ext uri="{FF2B5EF4-FFF2-40B4-BE49-F238E27FC236}">
                <a16:creationId xmlns:a16="http://schemas.microsoft.com/office/drawing/2014/main" id="{7EA4E7D8-8C05-FFFF-2DCF-36C777CA6CD7}"/>
              </a:ext>
            </a:extLst>
          </p:cNvPr>
          <p:cNvGrpSpPr/>
          <p:nvPr/>
        </p:nvGrpSpPr>
        <p:grpSpPr>
          <a:xfrm>
            <a:off x="7932549" y="1008179"/>
            <a:ext cx="3886200" cy="1559927"/>
            <a:chOff x="8255347" y="1319882"/>
            <a:chExt cx="3886200" cy="1559927"/>
          </a:xfrm>
        </p:grpSpPr>
        <p:sp>
          <p:nvSpPr>
            <p:cNvPr id="20" name="Rounded Rectangle 32">
              <a:extLst>
                <a:ext uri="{FF2B5EF4-FFF2-40B4-BE49-F238E27FC236}">
                  <a16:creationId xmlns:a16="http://schemas.microsoft.com/office/drawing/2014/main" id="{220ED417-AEC6-F6B6-EE5A-D1D2F23344B9}"/>
                </a:ext>
              </a:extLst>
            </p:cNvPr>
            <p:cNvSpPr/>
            <p:nvPr/>
          </p:nvSpPr>
          <p:spPr>
            <a:xfrm>
              <a:off x="8255347" y="1319882"/>
              <a:ext cx="3886200" cy="1559927"/>
            </a:xfrm>
            <a:prstGeom prst="round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a:scene3d>
              <a:camera prst="obliqueTopLef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TextBox 20">
              <a:extLst>
                <a:ext uri="{FF2B5EF4-FFF2-40B4-BE49-F238E27FC236}">
                  <a16:creationId xmlns:a16="http://schemas.microsoft.com/office/drawing/2014/main" id="{AAFEB0DA-0FB1-8DFF-C77B-0452E5050297}"/>
                </a:ext>
              </a:extLst>
            </p:cNvPr>
            <p:cNvSpPr txBox="1"/>
            <p:nvPr/>
          </p:nvSpPr>
          <p:spPr>
            <a:xfrm>
              <a:off x="9255179" y="1438140"/>
              <a:ext cx="189340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Price prediction</a:t>
              </a:r>
              <a:endPar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sp>
          <p:nvSpPr>
            <p:cNvPr id="22" name="TextBox 21">
              <a:extLst>
                <a:ext uri="{FF2B5EF4-FFF2-40B4-BE49-F238E27FC236}">
                  <a16:creationId xmlns:a16="http://schemas.microsoft.com/office/drawing/2014/main" id="{AB30BE16-78C0-899F-FE14-91C4D3A9ACDB}"/>
                </a:ext>
              </a:extLst>
            </p:cNvPr>
            <p:cNvSpPr txBox="1"/>
            <p:nvPr/>
          </p:nvSpPr>
          <p:spPr>
            <a:xfrm>
              <a:off x="8355419" y="1890657"/>
              <a:ext cx="3786128" cy="923330"/>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Predict taxi fares based on parameters such as distance traveled using a regression algorithm.</a:t>
              </a:r>
            </a:p>
          </p:txBody>
        </p:sp>
        <p:pic>
          <p:nvPicPr>
            <p:cNvPr id="23" name="Picture 8" descr="Chart, line">
              <a:extLst>
                <a:ext uri="{FF2B5EF4-FFF2-40B4-BE49-F238E27FC236}">
                  <a16:creationId xmlns:a16="http://schemas.microsoft.com/office/drawing/2014/main" id="{D53BEC42-2BFB-A3F9-1E08-25246CCDD6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62720" y="1402702"/>
              <a:ext cx="477717" cy="4777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AE329673-A680-D857-C521-483A0FAF2A9A}"/>
              </a:ext>
            </a:extLst>
          </p:cNvPr>
          <p:cNvGrpSpPr/>
          <p:nvPr/>
        </p:nvGrpSpPr>
        <p:grpSpPr>
          <a:xfrm>
            <a:off x="488659" y="2721633"/>
            <a:ext cx="3429000" cy="1603418"/>
            <a:chOff x="609600" y="3849469"/>
            <a:chExt cx="3429000" cy="1603418"/>
          </a:xfrm>
        </p:grpSpPr>
        <p:sp>
          <p:nvSpPr>
            <p:cNvPr id="25" name="Rounded Rectangle 38">
              <a:extLst>
                <a:ext uri="{FF2B5EF4-FFF2-40B4-BE49-F238E27FC236}">
                  <a16:creationId xmlns:a16="http://schemas.microsoft.com/office/drawing/2014/main" id="{3118499F-2572-51E7-1B4D-C6282FC4952B}"/>
                </a:ext>
              </a:extLst>
            </p:cNvPr>
            <p:cNvSpPr/>
            <p:nvPr/>
          </p:nvSpPr>
          <p:spPr>
            <a:xfrm>
              <a:off x="609600" y="3886200"/>
              <a:ext cx="3429000" cy="1566687"/>
            </a:xfrm>
            <a:prstGeom prst="round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a:scene3d>
              <a:camera prst="obliqueTopLef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TextBox 25">
              <a:extLst>
                <a:ext uri="{FF2B5EF4-FFF2-40B4-BE49-F238E27FC236}">
                  <a16:creationId xmlns:a16="http://schemas.microsoft.com/office/drawing/2014/main" id="{4D3382A3-0438-5586-C904-D131D011C9CE}"/>
                </a:ext>
              </a:extLst>
            </p:cNvPr>
            <p:cNvSpPr txBox="1"/>
            <p:nvPr/>
          </p:nvSpPr>
          <p:spPr>
            <a:xfrm>
              <a:off x="1501399" y="3849469"/>
              <a:ext cx="1635384" cy="64633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Customer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segmentation</a:t>
              </a:r>
              <a:endPar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sp>
          <p:nvSpPr>
            <p:cNvPr id="27" name="TextBox 26">
              <a:extLst>
                <a:ext uri="{FF2B5EF4-FFF2-40B4-BE49-F238E27FC236}">
                  <a16:creationId xmlns:a16="http://schemas.microsoft.com/office/drawing/2014/main" id="{CBF3F2DA-1570-BF76-C357-45D6890CB2A2}"/>
                </a:ext>
              </a:extLst>
            </p:cNvPr>
            <p:cNvSpPr txBox="1"/>
            <p:nvPr/>
          </p:nvSpPr>
          <p:spPr>
            <a:xfrm>
              <a:off x="703843" y="4529557"/>
              <a:ext cx="3258556" cy="923330"/>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Identify groups of customers with similar profiles using a clustering algorithm.</a:t>
              </a:r>
            </a:p>
          </p:txBody>
        </p:sp>
        <p:pic>
          <p:nvPicPr>
            <p:cNvPr id="28" name="Picture 10" descr="People">
              <a:extLst>
                <a:ext uri="{FF2B5EF4-FFF2-40B4-BE49-F238E27FC236}">
                  <a16:creationId xmlns:a16="http://schemas.microsoft.com/office/drawing/2014/main" id="{2106D0CD-80F7-DA84-7EFD-6657097533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3881857"/>
              <a:ext cx="609600" cy="609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a:extLst>
              <a:ext uri="{FF2B5EF4-FFF2-40B4-BE49-F238E27FC236}">
                <a16:creationId xmlns:a16="http://schemas.microsoft.com/office/drawing/2014/main" id="{FAA8C245-6A12-E97E-EF78-C4CA77709D73}"/>
              </a:ext>
            </a:extLst>
          </p:cNvPr>
          <p:cNvGrpSpPr/>
          <p:nvPr/>
        </p:nvGrpSpPr>
        <p:grpSpPr>
          <a:xfrm>
            <a:off x="4261067" y="2766457"/>
            <a:ext cx="3309943" cy="1566687"/>
            <a:chOff x="4492388" y="3906563"/>
            <a:chExt cx="3309943" cy="1566687"/>
          </a:xfrm>
        </p:grpSpPr>
        <p:sp>
          <p:nvSpPr>
            <p:cNvPr id="30" name="Rounded Rectangle 44">
              <a:extLst>
                <a:ext uri="{FF2B5EF4-FFF2-40B4-BE49-F238E27FC236}">
                  <a16:creationId xmlns:a16="http://schemas.microsoft.com/office/drawing/2014/main" id="{C537520C-768A-33C1-9CC1-DF1629283533}"/>
                </a:ext>
              </a:extLst>
            </p:cNvPr>
            <p:cNvSpPr/>
            <p:nvPr/>
          </p:nvSpPr>
          <p:spPr>
            <a:xfrm>
              <a:off x="4492388" y="3906563"/>
              <a:ext cx="3309943" cy="1566687"/>
            </a:xfrm>
            <a:prstGeom prst="round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a:scene3d>
              <a:camera prst="obliqueTopLef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TextBox 30">
              <a:extLst>
                <a:ext uri="{FF2B5EF4-FFF2-40B4-BE49-F238E27FC236}">
                  <a16:creationId xmlns:a16="http://schemas.microsoft.com/office/drawing/2014/main" id="{56964D5A-13FA-4E19-7888-8CE57F77BA0B}"/>
                </a:ext>
              </a:extLst>
            </p:cNvPr>
            <p:cNvSpPr txBox="1"/>
            <p:nvPr/>
          </p:nvSpPr>
          <p:spPr>
            <a:xfrm>
              <a:off x="5377294" y="4038306"/>
              <a:ext cx="1919179" cy="36933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Object detection</a:t>
              </a:r>
              <a:endPar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sp>
          <p:nvSpPr>
            <p:cNvPr id="32" name="TextBox 31">
              <a:extLst>
                <a:ext uri="{FF2B5EF4-FFF2-40B4-BE49-F238E27FC236}">
                  <a16:creationId xmlns:a16="http://schemas.microsoft.com/office/drawing/2014/main" id="{EE3BF9B4-A533-87F0-CE1E-4B58F7F2C650}"/>
                </a:ext>
              </a:extLst>
            </p:cNvPr>
            <p:cNvSpPr txBox="1"/>
            <p:nvPr/>
          </p:nvSpPr>
          <p:spPr>
            <a:xfrm>
              <a:off x="4582128" y="4482573"/>
              <a:ext cx="2805861" cy="923330"/>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Recognize objects in an image using an ONNX deep learning model.</a:t>
              </a:r>
            </a:p>
          </p:txBody>
        </p:sp>
        <p:pic>
          <p:nvPicPr>
            <p:cNvPr id="33" name="Picture 12" descr="Object, group">
              <a:extLst>
                <a:ext uri="{FF2B5EF4-FFF2-40B4-BE49-F238E27FC236}">
                  <a16:creationId xmlns:a16="http://schemas.microsoft.com/office/drawing/2014/main" id="{142B5692-4B9C-F61B-7530-5B423A56CEB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8346" y="3949173"/>
              <a:ext cx="609600" cy="609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a:extLst>
              <a:ext uri="{FF2B5EF4-FFF2-40B4-BE49-F238E27FC236}">
                <a16:creationId xmlns:a16="http://schemas.microsoft.com/office/drawing/2014/main" id="{A6BAAA82-F171-1BFD-1895-ADC4A9BFDD61}"/>
              </a:ext>
            </a:extLst>
          </p:cNvPr>
          <p:cNvGrpSpPr/>
          <p:nvPr/>
        </p:nvGrpSpPr>
        <p:grpSpPr>
          <a:xfrm>
            <a:off x="7990617" y="2732867"/>
            <a:ext cx="3828131" cy="1611511"/>
            <a:chOff x="8363379" y="3910682"/>
            <a:chExt cx="3828131" cy="1611511"/>
          </a:xfrm>
        </p:grpSpPr>
        <p:sp>
          <p:nvSpPr>
            <p:cNvPr id="35" name="Rounded Rectangle 49">
              <a:extLst>
                <a:ext uri="{FF2B5EF4-FFF2-40B4-BE49-F238E27FC236}">
                  <a16:creationId xmlns:a16="http://schemas.microsoft.com/office/drawing/2014/main" id="{7CB2F827-00F4-1CCF-42E0-37BBACC58421}"/>
                </a:ext>
              </a:extLst>
            </p:cNvPr>
            <p:cNvSpPr/>
            <p:nvPr/>
          </p:nvSpPr>
          <p:spPr>
            <a:xfrm>
              <a:off x="8363379" y="3910682"/>
              <a:ext cx="3828131" cy="1611511"/>
            </a:xfrm>
            <a:prstGeom prst="round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a:scene3d>
              <a:camera prst="obliqueTopLef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TextBox 35">
              <a:extLst>
                <a:ext uri="{FF2B5EF4-FFF2-40B4-BE49-F238E27FC236}">
                  <a16:creationId xmlns:a16="http://schemas.microsoft.com/office/drawing/2014/main" id="{172C43C8-45F3-CABC-11D3-0BCBE35450EF}"/>
                </a:ext>
              </a:extLst>
            </p:cNvPr>
            <p:cNvSpPr txBox="1"/>
            <p:nvPr/>
          </p:nvSpPr>
          <p:spPr>
            <a:xfrm>
              <a:off x="9255179" y="4028940"/>
              <a:ext cx="189340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Fraud detection</a:t>
              </a:r>
              <a:endPar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sp>
          <p:nvSpPr>
            <p:cNvPr id="37" name="TextBox 36">
              <a:extLst>
                <a:ext uri="{FF2B5EF4-FFF2-40B4-BE49-F238E27FC236}">
                  <a16:creationId xmlns:a16="http://schemas.microsoft.com/office/drawing/2014/main" id="{61E8FFDC-3530-300F-594A-9D041B71C7F3}"/>
                </a:ext>
              </a:extLst>
            </p:cNvPr>
            <p:cNvSpPr txBox="1"/>
            <p:nvPr/>
          </p:nvSpPr>
          <p:spPr>
            <a:xfrm>
              <a:off x="8591980" y="4554039"/>
              <a:ext cx="3424750" cy="923330"/>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Detect fraudulent credit card transactions using a binary classification algorithm.</a:t>
              </a:r>
            </a:p>
          </p:txBody>
        </p:sp>
        <p:pic>
          <p:nvPicPr>
            <p:cNvPr id="38" name="Picture 14" descr="Protection, secure, security, shield">
              <a:extLst>
                <a:ext uri="{FF2B5EF4-FFF2-40B4-BE49-F238E27FC236}">
                  <a16:creationId xmlns:a16="http://schemas.microsoft.com/office/drawing/2014/main" id="{888632F8-7489-CF14-0E02-D084B0E2B39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62438" y="4014422"/>
              <a:ext cx="569221" cy="5692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E8C5CA4F-F6CB-DD07-47FB-FB97B54F67E5}"/>
              </a:ext>
            </a:extLst>
          </p:cNvPr>
          <p:cNvGrpSpPr/>
          <p:nvPr/>
        </p:nvGrpSpPr>
        <p:grpSpPr>
          <a:xfrm>
            <a:off x="464949" y="4529317"/>
            <a:ext cx="3429000" cy="1603418"/>
            <a:chOff x="457200" y="4692050"/>
            <a:chExt cx="3429000" cy="1603418"/>
          </a:xfrm>
        </p:grpSpPr>
        <p:sp>
          <p:nvSpPr>
            <p:cNvPr id="40" name="Rounded Rectangle 77">
              <a:extLst>
                <a:ext uri="{FF2B5EF4-FFF2-40B4-BE49-F238E27FC236}">
                  <a16:creationId xmlns:a16="http://schemas.microsoft.com/office/drawing/2014/main" id="{C03E297D-8672-A1F0-3754-AE2A48CCF2D7}"/>
                </a:ext>
              </a:extLst>
            </p:cNvPr>
            <p:cNvSpPr/>
            <p:nvPr/>
          </p:nvSpPr>
          <p:spPr>
            <a:xfrm>
              <a:off x="457200" y="4728781"/>
              <a:ext cx="3429000" cy="1566687"/>
            </a:xfrm>
            <a:prstGeom prst="round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a:scene3d>
              <a:camera prst="obliqueTopLef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TextBox 40">
              <a:extLst>
                <a:ext uri="{FF2B5EF4-FFF2-40B4-BE49-F238E27FC236}">
                  <a16:creationId xmlns:a16="http://schemas.microsoft.com/office/drawing/2014/main" id="{FCBFED49-30A4-C2A7-722D-2D149EC7A49A}"/>
                </a:ext>
              </a:extLst>
            </p:cNvPr>
            <p:cNvSpPr txBox="1"/>
            <p:nvPr/>
          </p:nvSpPr>
          <p:spPr>
            <a:xfrm>
              <a:off x="967002" y="4692050"/>
              <a:ext cx="2756747"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Sales spike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detection</a:t>
              </a:r>
              <a:endPar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sp>
          <p:nvSpPr>
            <p:cNvPr id="42" name="TextBox 41">
              <a:extLst>
                <a:ext uri="{FF2B5EF4-FFF2-40B4-BE49-F238E27FC236}">
                  <a16:creationId xmlns:a16="http://schemas.microsoft.com/office/drawing/2014/main" id="{6226C3EC-BD4A-FB90-AAF9-07175F22CB9E}"/>
                </a:ext>
              </a:extLst>
            </p:cNvPr>
            <p:cNvSpPr txBox="1"/>
            <p:nvPr/>
          </p:nvSpPr>
          <p:spPr>
            <a:xfrm>
              <a:off x="551443" y="5334000"/>
              <a:ext cx="3258556" cy="923330"/>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Detect spikes and changes in product sales using an anomaly detection model.</a:t>
              </a:r>
            </a:p>
          </p:txBody>
        </p:sp>
        <p:pic>
          <p:nvPicPr>
            <p:cNvPr id="43" name="Picture 16" descr="Analytics, data, graph, report, sales, statistics">
              <a:extLst>
                <a:ext uri="{FF2B5EF4-FFF2-40B4-BE49-F238E27FC236}">
                  <a16:creationId xmlns:a16="http://schemas.microsoft.com/office/drawing/2014/main" id="{A836FD11-515B-99F7-FBD8-F93664CF0FC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6506" y="4784013"/>
              <a:ext cx="549987" cy="5499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4" name="Group 43">
            <a:extLst>
              <a:ext uri="{FF2B5EF4-FFF2-40B4-BE49-F238E27FC236}">
                <a16:creationId xmlns:a16="http://schemas.microsoft.com/office/drawing/2014/main" id="{1EB4C597-AF75-9A13-46A3-482B8FDA57E5}"/>
              </a:ext>
            </a:extLst>
          </p:cNvPr>
          <p:cNvGrpSpPr/>
          <p:nvPr/>
        </p:nvGrpSpPr>
        <p:grpSpPr>
          <a:xfrm>
            <a:off x="4237357" y="4543549"/>
            <a:ext cx="3309943" cy="1597279"/>
            <a:chOff x="4229608" y="4706282"/>
            <a:chExt cx="3309943" cy="1597279"/>
          </a:xfrm>
        </p:grpSpPr>
        <p:sp>
          <p:nvSpPr>
            <p:cNvPr id="45" name="Rounded Rectangle 82">
              <a:extLst>
                <a:ext uri="{FF2B5EF4-FFF2-40B4-BE49-F238E27FC236}">
                  <a16:creationId xmlns:a16="http://schemas.microsoft.com/office/drawing/2014/main" id="{31BBE2D1-AEEE-AE37-B4C3-9F5CAEDBBD4A}"/>
                </a:ext>
              </a:extLst>
            </p:cNvPr>
            <p:cNvSpPr/>
            <p:nvPr/>
          </p:nvSpPr>
          <p:spPr>
            <a:xfrm>
              <a:off x="4229608" y="4736874"/>
              <a:ext cx="3309943" cy="1566687"/>
            </a:xfrm>
            <a:prstGeom prst="round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a:scene3d>
              <a:camera prst="obliqueTopLef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TextBox 45">
              <a:extLst>
                <a:ext uri="{FF2B5EF4-FFF2-40B4-BE49-F238E27FC236}">
                  <a16:creationId xmlns:a16="http://schemas.microsoft.com/office/drawing/2014/main" id="{004D91DD-7FC8-49AF-278D-557DF3B8AD20}"/>
                </a:ext>
              </a:extLst>
            </p:cNvPr>
            <p:cNvSpPr txBox="1"/>
            <p:nvPr/>
          </p:nvSpPr>
          <p:spPr>
            <a:xfrm>
              <a:off x="4933406" y="4868617"/>
              <a:ext cx="2281395" cy="36933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Image classification</a:t>
              </a:r>
              <a:endPar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sp>
          <p:nvSpPr>
            <p:cNvPr id="47" name="TextBox 46">
              <a:extLst>
                <a:ext uri="{FF2B5EF4-FFF2-40B4-BE49-F238E27FC236}">
                  <a16:creationId xmlns:a16="http://schemas.microsoft.com/office/drawing/2014/main" id="{ACD9CBC1-8553-FAEA-DBF7-14652D465C52}"/>
                </a:ext>
              </a:extLst>
            </p:cNvPr>
            <p:cNvSpPr txBox="1"/>
            <p:nvPr/>
          </p:nvSpPr>
          <p:spPr>
            <a:xfrm>
              <a:off x="4319348" y="5312884"/>
              <a:ext cx="3072052" cy="923330"/>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Classify images using a </a:t>
              </a:r>
              <a:r>
                <a:rPr kumimoji="0" lang="en-US" sz="18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TensorFlow</a:t>
              </a: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deep learning model.</a:t>
              </a:r>
            </a:p>
          </p:txBody>
        </p:sp>
        <p:pic>
          <p:nvPicPr>
            <p:cNvPr id="48" name="Picture 18" descr="Images">
              <a:extLst>
                <a:ext uri="{FF2B5EF4-FFF2-40B4-BE49-F238E27FC236}">
                  <a16:creationId xmlns:a16="http://schemas.microsoft.com/office/drawing/2014/main" id="{DD24FFCE-5735-E657-5AE2-B2041B8F941B}"/>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artisticFilmGrain/>
                      </a14:imgEffect>
                    </a14:imgLayer>
                  </a14:imgProps>
                </a:ext>
                <a:ext uri="{28A0092B-C50C-407E-A947-70E740481C1C}">
                  <a14:useLocalDpi xmlns:a14="http://schemas.microsoft.com/office/drawing/2010/main" val="0"/>
                </a:ext>
              </a:extLst>
            </a:blip>
            <a:srcRect/>
            <a:stretch>
              <a:fillRect/>
            </a:stretch>
          </p:blipFill>
          <p:spPr bwMode="auto">
            <a:xfrm>
              <a:off x="4311475" y="4706282"/>
              <a:ext cx="645989" cy="6459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 name="Group 48">
            <a:extLst>
              <a:ext uri="{FF2B5EF4-FFF2-40B4-BE49-F238E27FC236}">
                <a16:creationId xmlns:a16="http://schemas.microsoft.com/office/drawing/2014/main" id="{47466738-C84E-2665-BEDA-E94C883DC5CE}"/>
              </a:ext>
            </a:extLst>
          </p:cNvPr>
          <p:cNvGrpSpPr/>
          <p:nvPr/>
        </p:nvGrpSpPr>
        <p:grpSpPr>
          <a:xfrm>
            <a:off x="7966907" y="4540551"/>
            <a:ext cx="3828131" cy="1611511"/>
            <a:chOff x="7959158" y="4703284"/>
            <a:chExt cx="3828131" cy="1611511"/>
          </a:xfrm>
        </p:grpSpPr>
        <p:sp>
          <p:nvSpPr>
            <p:cNvPr id="50" name="Rounded Rectangle 87">
              <a:extLst>
                <a:ext uri="{FF2B5EF4-FFF2-40B4-BE49-F238E27FC236}">
                  <a16:creationId xmlns:a16="http://schemas.microsoft.com/office/drawing/2014/main" id="{E161241A-BD45-7630-8C8F-5AB9E609B578}"/>
                </a:ext>
              </a:extLst>
            </p:cNvPr>
            <p:cNvSpPr/>
            <p:nvPr/>
          </p:nvSpPr>
          <p:spPr>
            <a:xfrm>
              <a:off x="7959158" y="4703284"/>
              <a:ext cx="3828131" cy="1611511"/>
            </a:xfrm>
            <a:prstGeom prst="round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a:scene3d>
              <a:camera prst="obliqueTopLef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TextBox 50">
              <a:extLst>
                <a:ext uri="{FF2B5EF4-FFF2-40B4-BE49-F238E27FC236}">
                  <a16:creationId xmlns:a16="http://schemas.microsoft.com/office/drawing/2014/main" id="{9D6EA9DB-6386-7C97-2F11-380F4B7E012D}"/>
                </a:ext>
              </a:extLst>
            </p:cNvPr>
            <p:cNvSpPr txBox="1"/>
            <p:nvPr/>
          </p:nvSpPr>
          <p:spPr>
            <a:xfrm>
              <a:off x="8850958" y="4821542"/>
              <a:ext cx="196387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Sales forecasting</a:t>
              </a:r>
              <a:endPar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sp>
          <p:nvSpPr>
            <p:cNvPr id="52" name="TextBox 51">
              <a:extLst>
                <a:ext uri="{FF2B5EF4-FFF2-40B4-BE49-F238E27FC236}">
                  <a16:creationId xmlns:a16="http://schemas.microsoft.com/office/drawing/2014/main" id="{E104E832-B90E-5FA8-6910-B8ADF7605BE0}"/>
                </a:ext>
              </a:extLst>
            </p:cNvPr>
            <p:cNvSpPr txBox="1"/>
            <p:nvPr/>
          </p:nvSpPr>
          <p:spPr>
            <a:xfrm>
              <a:off x="8187759" y="5346641"/>
              <a:ext cx="3424750" cy="923330"/>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Forecast future sales for products using a regression algorithm.</a:t>
              </a:r>
            </a:p>
          </p:txBody>
        </p:sp>
        <p:pic>
          <p:nvPicPr>
            <p:cNvPr id="53" name="Picture 20" descr="Currency, exchange, money, payment">
              <a:extLst>
                <a:ext uri="{FF2B5EF4-FFF2-40B4-BE49-F238E27FC236}">
                  <a16:creationId xmlns:a16="http://schemas.microsoft.com/office/drawing/2014/main" id="{2739AA36-206D-FCF4-9300-43861251626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141548" y="4784013"/>
              <a:ext cx="609600" cy="6096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89140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C047546A-CACD-0870-6D70-3ABA8061D27F}"/>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E2437A23-8DE0-B4D2-8BFF-9CE9922BF55C}"/>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1EE8E74B-181F-0051-4FB4-86E86213E386}"/>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grpSp>
        <p:nvGrpSpPr>
          <p:cNvPr id="2" name="Group 1">
            <a:extLst>
              <a:ext uri="{FF2B5EF4-FFF2-40B4-BE49-F238E27FC236}">
                <a16:creationId xmlns:a16="http://schemas.microsoft.com/office/drawing/2014/main" id="{6394FF2F-A4F8-3E9A-6F73-A16BE4D66F6B}"/>
              </a:ext>
            </a:extLst>
          </p:cNvPr>
          <p:cNvGrpSpPr/>
          <p:nvPr/>
        </p:nvGrpSpPr>
        <p:grpSpPr>
          <a:xfrm>
            <a:off x="129595" y="288871"/>
            <a:ext cx="6325449" cy="508000"/>
            <a:chOff x="789624" y="1191463"/>
            <a:chExt cx="6325449" cy="508000"/>
          </a:xfrm>
        </p:grpSpPr>
        <p:sp>
          <p:nvSpPr>
            <p:cNvPr id="3" name="AutoShape 52">
              <a:extLst>
                <a:ext uri="{FF2B5EF4-FFF2-40B4-BE49-F238E27FC236}">
                  <a16:creationId xmlns:a16="http://schemas.microsoft.com/office/drawing/2014/main" id="{404E3981-EFF2-222B-ED1A-97F1AC77F247}"/>
                </a:ext>
              </a:extLst>
            </p:cNvPr>
            <p:cNvSpPr>
              <a:spLocks noChangeArrowheads="1"/>
            </p:cNvSpPr>
            <p:nvPr/>
          </p:nvSpPr>
          <p:spPr bwMode="gray">
            <a:xfrm>
              <a:off x="990600" y="1191463"/>
              <a:ext cx="6124473"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buClrTx/>
                <a:buFontTx/>
                <a:buNone/>
              </a:pPr>
              <a:r>
                <a:rPr lang="en-US" sz="2800" kern="1200" dirty="0">
                  <a:solidFill>
                    <a:prstClr val="black"/>
                  </a:solidFill>
                  <a:latin typeface="Cambria" panose="02040503050406030204" pitchFamily="18" charset="0"/>
                  <a:ea typeface="Cambria" panose="02040503050406030204" pitchFamily="18" charset="0"/>
                  <a:cs typeface="+mn-cs"/>
                </a:rPr>
                <a:t>Custom ML made easy with </a:t>
              </a:r>
              <a:r>
                <a:rPr lang="en-US" sz="2800" kern="1200" dirty="0" err="1">
                  <a:solidFill>
                    <a:prstClr val="black"/>
                  </a:solidFill>
                  <a:latin typeface="Cambria" panose="02040503050406030204" pitchFamily="18" charset="0"/>
                  <a:ea typeface="Cambria" panose="02040503050406030204" pitchFamily="18" charset="0"/>
                  <a:cs typeface="+mn-cs"/>
                </a:rPr>
                <a:t>AutoML</a:t>
              </a:r>
              <a:endParaRPr lang="en-US" sz="2800" kern="1200" dirty="0">
                <a:solidFill>
                  <a:prstClr val="black"/>
                </a:solidFill>
                <a:latin typeface="Cambria" panose="02040503050406030204" pitchFamily="18" charset="0"/>
                <a:ea typeface="Cambria" panose="02040503050406030204" pitchFamily="18" charset="0"/>
                <a:cs typeface="+mn-cs"/>
              </a:endParaRPr>
            </a:p>
          </p:txBody>
        </p:sp>
        <p:grpSp>
          <p:nvGrpSpPr>
            <p:cNvPr id="4" name="Group 17">
              <a:extLst>
                <a:ext uri="{FF2B5EF4-FFF2-40B4-BE49-F238E27FC236}">
                  <a16:creationId xmlns:a16="http://schemas.microsoft.com/office/drawing/2014/main" id="{34E3CE81-A942-5A93-4FC5-3455FF3EFE3E}"/>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377A80FA-8799-AF26-2CFE-54B41A8D578D}"/>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35BBC9B1-645E-97C6-B903-04CA76B316F6}"/>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6A9636CC-7092-119C-358E-0C9B245389F1}"/>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sp>
        <p:nvSpPr>
          <p:cNvPr id="8" name="Rectangle 7">
            <a:extLst>
              <a:ext uri="{FF2B5EF4-FFF2-40B4-BE49-F238E27FC236}">
                <a16:creationId xmlns:a16="http://schemas.microsoft.com/office/drawing/2014/main" id="{5AC70C76-E943-EB6A-CD1E-0A0C3603C94A}"/>
              </a:ext>
            </a:extLst>
          </p:cNvPr>
          <p:cNvSpPr/>
          <p:nvPr/>
        </p:nvSpPr>
        <p:spPr>
          <a:xfrm>
            <a:off x="480005" y="1101671"/>
            <a:ext cx="11231990" cy="2677656"/>
          </a:xfrm>
          <a:prstGeom prst="rect">
            <a:avLst/>
          </a:prstGeom>
        </p:spPr>
        <p:txBody>
          <a:bodyPr wrap="square">
            <a:spAutoFit/>
          </a:bodyPr>
          <a:lstStyle/>
          <a:p>
            <a:pPr marL="285750" indent="-285750" algn="just">
              <a:buClrTx/>
              <a:buFont typeface="Wingdings" panose="05000000000000000000" pitchFamily="2" charset="2"/>
              <a:buChar char="v"/>
            </a:pPr>
            <a:r>
              <a:rPr lang="en-US" sz="2400" kern="1200">
                <a:solidFill>
                  <a:prstClr val="black"/>
                </a:solidFill>
                <a:latin typeface="Cambria" panose="02040503050406030204" pitchFamily="18" charset="0"/>
                <a:ea typeface="Cambria" panose="02040503050406030204" pitchFamily="18" charset="0"/>
                <a:cs typeface="+mn-cs"/>
              </a:rPr>
              <a:t>ML.NET offers Model Builder (a simple UI tool) and ML.NET CLI to make it super easy to build custom ML Models.</a:t>
            </a:r>
          </a:p>
          <a:p>
            <a:pPr marL="285750" indent="-285750" algn="just">
              <a:buClrTx/>
              <a:buFont typeface="Wingdings" panose="05000000000000000000" pitchFamily="2" charset="2"/>
              <a:buChar char="v"/>
            </a:pPr>
            <a:endParaRPr lang="en-US" sz="2400" kern="1200">
              <a:solidFill>
                <a:prstClr val="black"/>
              </a:solidFill>
              <a:latin typeface="Cambria" panose="02040503050406030204" pitchFamily="18" charset="0"/>
              <a:ea typeface="Cambria" panose="02040503050406030204" pitchFamily="18" charset="0"/>
              <a:cs typeface="+mn-cs"/>
            </a:endParaRPr>
          </a:p>
          <a:p>
            <a:pPr marL="285750" indent="-285750" algn="just">
              <a:buClrTx/>
              <a:buFont typeface="Wingdings" panose="05000000000000000000" pitchFamily="2" charset="2"/>
              <a:buChar char="v"/>
            </a:pPr>
            <a:r>
              <a:rPr lang="en-US" sz="2400" kern="1200">
                <a:solidFill>
                  <a:prstClr val="black"/>
                </a:solidFill>
                <a:latin typeface="Cambria" panose="02040503050406030204" pitchFamily="18" charset="0"/>
                <a:ea typeface="Cambria" panose="02040503050406030204" pitchFamily="18" charset="0"/>
                <a:cs typeface="+mn-cs"/>
              </a:rPr>
              <a:t>These tools use Automated ML (AutoML), a cutting edge technology that automates the process of building best performing models for your Machine Learning scenario. All you have to do is load your data, and AutoML takes care of the rest of the model building process.</a:t>
            </a:r>
            <a:endParaRPr lang="en-US" sz="2400" kern="1200" dirty="0">
              <a:solidFill>
                <a:prstClr val="black"/>
              </a:solidFill>
              <a:latin typeface="Cambria" panose="02040503050406030204" pitchFamily="18" charset="0"/>
              <a:ea typeface="Cambria" panose="02040503050406030204" pitchFamily="18" charset="0"/>
              <a:cs typeface="+mn-cs"/>
            </a:endParaRPr>
          </a:p>
        </p:txBody>
      </p:sp>
    </p:spTree>
    <p:extLst>
      <p:ext uri="{BB962C8B-B14F-4D97-AF65-F5344CB8AC3E}">
        <p14:creationId xmlns:p14="http://schemas.microsoft.com/office/powerpoint/2010/main" val="3537170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EE0244DB-3555-7770-A6BB-242EC55F8DAD}"/>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CCD61AA0-396D-4300-CA00-A0F487E3656E}"/>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B37232CA-5D10-E3F1-377F-697CB72B5273}"/>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grpSp>
        <p:nvGrpSpPr>
          <p:cNvPr id="2" name="Group 1">
            <a:extLst>
              <a:ext uri="{FF2B5EF4-FFF2-40B4-BE49-F238E27FC236}">
                <a16:creationId xmlns:a16="http://schemas.microsoft.com/office/drawing/2014/main" id="{8733CC9E-BEFC-923F-0A4F-2E72D2C9A0A2}"/>
              </a:ext>
            </a:extLst>
          </p:cNvPr>
          <p:cNvGrpSpPr/>
          <p:nvPr/>
        </p:nvGrpSpPr>
        <p:grpSpPr>
          <a:xfrm>
            <a:off x="270932" y="296620"/>
            <a:ext cx="6308099" cy="508000"/>
            <a:chOff x="789624" y="1191463"/>
            <a:chExt cx="6308099" cy="508000"/>
          </a:xfrm>
        </p:grpSpPr>
        <p:sp>
          <p:nvSpPr>
            <p:cNvPr id="3" name="AutoShape 52">
              <a:extLst>
                <a:ext uri="{FF2B5EF4-FFF2-40B4-BE49-F238E27FC236}">
                  <a16:creationId xmlns:a16="http://schemas.microsoft.com/office/drawing/2014/main" id="{3CA5E98F-A3A2-783D-7DDD-068BB025D41D}"/>
                </a:ext>
              </a:extLst>
            </p:cNvPr>
            <p:cNvSpPr>
              <a:spLocks noChangeArrowheads="1"/>
            </p:cNvSpPr>
            <p:nvPr/>
          </p:nvSpPr>
          <p:spPr bwMode="gray">
            <a:xfrm>
              <a:off x="990600" y="1191463"/>
              <a:ext cx="6107123"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buClrTx/>
                <a:buFontTx/>
                <a:buNone/>
              </a:pPr>
              <a:r>
                <a:rPr lang="en-US" sz="2800" kern="1200" dirty="0">
                  <a:solidFill>
                    <a:prstClr val="black"/>
                  </a:solidFill>
                  <a:latin typeface="Cambria" panose="02040503050406030204" pitchFamily="18" charset="0"/>
                  <a:ea typeface="Cambria" panose="02040503050406030204" pitchFamily="18" charset="0"/>
                  <a:cs typeface="+mn-cs"/>
                </a:rPr>
                <a:t>Custom ML made easy with </a:t>
              </a:r>
              <a:r>
                <a:rPr lang="en-US" sz="2800" kern="1200" dirty="0" err="1">
                  <a:solidFill>
                    <a:prstClr val="black"/>
                  </a:solidFill>
                  <a:latin typeface="Cambria" panose="02040503050406030204" pitchFamily="18" charset="0"/>
                  <a:ea typeface="Cambria" panose="02040503050406030204" pitchFamily="18" charset="0"/>
                  <a:cs typeface="+mn-cs"/>
                </a:rPr>
                <a:t>AutoML</a:t>
              </a:r>
              <a:endParaRPr lang="en-US" sz="2800" kern="1200" dirty="0">
                <a:solidFill>
                  <a:prstClr val="black"/>
                </a:solidFill>
                <a:latin typeface="Cambria" panose="02040503050406030204" pitchFamily="18" charset="0"/>
                <a:ea typeface="Cambria" panose="02040503050406030204" pitchFamily="18" charset="0"/>
                <a:cs typeface="+mn-cs"/>
              </a:endParaRPr>
            </a:p>
          </p:txBody>
        </p:sp>
        <p:grpSp>
          <p:nvGrpSpPr>
            <p:cNvPr id="4" name="Group 17">
              <a:extLst>
                <a:ext uri="{FF2B5EF4-FFF2-40B4-BE49-F238E27FC236}">
                  <a16:creationId xmlns:a16="http://schemas.microsoft.com/office/drawing/2014/main" id="{16FB2BB2-45FF-6F27-20B9-522AB2D837CE}"/>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CBAE72C4-16DF-0869-EA50-BCF806114BCD}"/>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6" name="AutoShape 19">
                <a:extLst>
                  <a:ext uri="{FF2B5EF4-FFF2-40B4-BE49-F238E27FC236}">
                    <a16:creationId xmlns:a16="http://schemas.microsoft.com/office/drawing/2014/main" id="{7CB1E4FB-1FBE-11F7-CFC6-26804F90A4D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sp>
            <p:nvSpPr>
              <p:cNvPr id="7" name="AutoShape 20">
                <a:extLst>
                  <a:ext uri="{FF2B5EF4-FFF2-40B4-BE49-F238E27FC236}">
                    <a16:creationId xmlns:a16="http://schemas.microsoft.com/office/drawing/2014/main" id="{E869767C-F375-5978-798E-3364C70F4B99}"/>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US" sz="1800" b="1">
                  <a:latin typeface="Arial" panose="020B0604020202020204" pitchFamily="34" charset="0"/>
                  <a:ea typeface="+mn-ea"/>
                  <a:cs typeface="+mn-cs"/>
                </a:endParaRPr>
              </a:p>
            </p:txBody>
          </p:sp>
        </p:grpSp>
      </p:grpSp>
      <p:pic>
        <p:nvPicPr>
          <p:cNvPr id="8" name="Picture 2" descr="ML.NET Model Builder provides a visual interface for building machine learning models in Visual Studio.">
            <a:extLst>
              <a:ext uri="{FF2B5EF4-FFF2-40B4-BE49-F238E27FC236}">
                <a16:creationId xmlns:a16="http://schemas.microsoft.com/office/drawing/2014/main" id="{2B236629-FF5B-9A7D-4FE7-0AA278511E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132" y="946677"/>
            <a:ext cx="9344766"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8675733"/>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1986</TotalTime>
  <Words>2342</Words>
  <Application>Microsoft Office PowerPoint</Application>
  <PresentationFormat>Widescreen</PresentationFormat>
  <Paragraphs>299</Paragraphs>
  <Slides>47</Slides>
  <Notes>47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Cambria</vt:lpstr>
      <vt:lpstr>Arial</vt:lpstr>
      <vt:lpstr>Times New Roman</vt:lpstr>
      <vt:lpstr>Lato</vt:lpstr>
      <vt:lpstr>Wingdings</vt:lpstr>
      <vt:lpstr>Cascadia Mono</vt:lpstr>
      <vt:lpstr>Calibri</vt:lpstr>
      <vt:lpstr>Lato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Pí Yeah</dc:creator>
  <cp:lastModifiedBy>Trần Thanh</cp:lastModifiedBy>
  <cp:revision>418</cp:revision>
  <dcterms:created xsi:type="dcterms:W3CDTF">2022-12-02T04:21:00Z</dcterms:created>
  <dcterms:modified xsi:type="dcterms:W3CDTF">2025-09-04T15:23:59Z</dcterms:modified>
</cp:coreProperties>
</file>